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48" r:id="rId1"/>
  </p:sldMasterIdLst>
  <p:notesMasterIdLst>
    <p:notesMasterId r:id="rId47"/>
  </p:notesMasterIdLst>
  <p:sldIdLst>
    <p:sldId id="300" r:id="rId2"/>
    <p:sldId id="304" r:id="rId3"/>
    <p:sldId id="301" r:id="rId4"/>
    <p:sldId id="279" r:id="rId5"/>
    <p:sldId id="266" r:id="rId6"/>
    <p:sldId id="268" r:id="rId7"/>
    <p:sldId id="270" r:id="rId8"/>
    <p:sldId id="306" r:id="rId9"/>
    <p:sldId id="318" r:id="rId10"/>
    <p:sldId id="281" r:id="rId11"/>
    <p:sldId id="308" r:id="rId12"/>
    <p:sldId id="339" r:id="rId13"/>
    <p:sldId id="309" r:id="rId14"/>
    <p:sldId id="312" r:id="rId15"/>
    <p:sldId id="338" r:id="rId16"/>
    <p:sldId id="319" r:id="rId17"/>
    <p:sldId id="321" r:id="rId18"/>
    <p:sldId id="322" r:id="rId19"/>
    <p:sldId id="324" r:id="rId20"/>
    <p:sldId id="323" r:id="rId21"/>
    <p:sldId id="313" r:id="rId22"/>
    <p:sldId id="320" r:id="rId23"/>
    <p:sldId id="317" r:id="rId24"/>
    <p:sldId id="314" r:id="rId25"/>
    <p:sldId id="315" r:id="rId26"/>
    <p:sldId id="310" r:id="rId27"/>
    <p:sldId id="271" r:id="rId28"/>
    <p:sldId id="335" r:id="rId29"/>
    <p:sldId id="337" r:id="rId30"/>
    <p:sldId id="325" r:id="rId31"/>
    <p:sldId id="326" r:id="rId32"/>
    <p:sldId id="327" r:id="rId33"/>
    <p:sldId id="272" r:id="rId34"/>
    <p:sldId id="280" r:id="rId35"/>
    <p:sldId id="274" r:id="rId36"/>
    <p:sldId id="328" r:id="rId37"/>
    <p:sldId id="330" r:id="rId38"/>
    <p:sldId id="331" r:id="rId39"/>
    <p:sldId id="332" r:id="rId40"/>
    <p:sldId id="333" r:id="rId41"/>
    <p:sldId id="334" r:id="rId42"/>
    <p:sldId id="290" r:id="rId43"/>
    <p:sldId id="291" r:id="rId44"/>
    <p:sldId id="292" r:id="rId45"/>
    <p:sldId id="293" r:id="rId4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8495" autoAdjust="0"/>
  </p:normalViewPr>
  <p:slideViewPr>
    <p:cSldViewPr>
      <p:cViewPr varScale="1">
        <p:scale>
          <a:sx n="56" d="100"/>
          <a:sy n="56" d="100"/>
        </p:scale>
        <p:origin x="-124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E3BAA9E9-BC34-409B-9EF3-8D570D15A31E}" type="datetime1">
              <a:rPr lang="en-US"/>
              <a:pPr/>
              <a:t>8/27/2018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4D88479-1158-4692-85DF-88C7AFE3C5B5}"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A628DAD-66F2-47B6-85D3-850CDF177F55}" type="slidenum">
              <a:rPr lang="en-US"/>
              <a:pPr/>
              <a:t>3</a:t>
            </a:fld>
            <a:endParaRPr lang="en-US"/>
          </a:p>
        </p:txBody>
      </p:sp>
      <p:sp>
        <p:nvSpPr>
          <p:cNvPr id="2099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9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a:lstStyle/>
          <a:p>
            <a:fld id="{65F502DD-FDF6-4833-B4AE-89992F12F4DE}" type="slidenum">
              <a:rPr lang="en-US"/>
              <a:pPr/>
              <a:t>28</a:t>
            </a:fld>
            <a:endParaRPr lang="en-US"/>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a:lstStyle/>
          <a:p>
            <a:pPr eaLnBrk="1" hangingPunct="1"/>
            <a:endParaRPr lang="en-US" smtClean="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a:lstStyle/>
          <a:p>
            <a:fld id="{65F502DD-FDF6-4833-B4AE-89992F12F4DE}" type="slidenum">
              <a:rPr lang="en-US"/>
              <a:pPr/>
              <a:t>29</a:t>
            </a:fld>
            <a:endParaRPr lang="en-US"/>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a:lstStyle/>
          <a:p>
            <a:pPr eaLnBrk="1" hangingPunct="1"/>
            <a:endParaRPr lang="en-US" smtClean="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448C8477-809F-44B6-93C5-8753305A536D}" type="slidenum">
              <a:rPr lang="en-US"/>
              <a:pPr/>
              <a:t>30</a:t>
            </a:fld>
            <a:endParaRPr 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a:lstStyle/>
          <a:p>
            <a:pPr eaLnBrk="1" hangingPunct="1"/>
            <a:endParaRPr lang="en-US" smtClean="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ln>
            <a:miter lim="800000"/>
            <a:headEnd/>
            <a:tailEnd/>
          </a:ln>
        </p:spPr>
        <p:txBody>
          <a:bodyPr/>
          <a:lstStyle/>
          <a:p>
            <a:fld id="{A9A510BB-21B1-4980-836A-0120A0DEFD5F}" type="slidenum">
              <a:rPr lang="en-US"/>
              <a:pPr/>
              <a:t>31</a:t>
            </a:fld>
            <a:endParaRPr lang="en-US"/>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2" name="Rectangle 3"/>
          <p:cNvSpPr>
            <a:spLocks noGrp="1" noChangeArrowheads="1"/>
          </p:cNvSpPr>
          <p:nvPr>
            <p:ph type="body" idx="1"/>
          </p:nvPr>
        </p:nvSpPr>
        <p:spPr bwMode="auto">
          <a:noFill/>
        </p:spPr>
        <p:txBody>
          <a:bodyPr/>
          <a:lstStyle/>
          <a:p>
            <a:pPr eaLnBrk="1" hangingPunct="1"/>
            <a:endParaRPr lang="en-US" smtClean="0">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a:lstStyle/>
          <a:p>
            <a:fld id="{F3EEA7D3-C650-4DCE-A283-7910BBD54312}" type="slidenum">
              <a:rPr lang="en-US"/>
              <a:pPr/>
              <a:t>32</a:t>
            </a:fld>
            <a:endParaRPr lang="en-US"/>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a:lstStyle/>
          <a:p>
            <a:pPr eaLnBrk="1" hangingPunct="1"/>
            <a:endParaRPr lang="en-US" smtClean="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ED5540-E8CF-4D8B-BFCE-52A1172B3659}" type="slidenum">
              <a:rPr lang="en-GB"/>
              <a:pPr/>
              <a:t>42</a:t>
            </a:fld>
            <a:endParaRPr lang="en-GB"/>
          </a:p>
        </p:txBody>
      </p:sp>
      <p:sp>
        <p:nvSpPr>
          <p:cNvPr id="223234" name="Rectangle 2"/>
          <p:cNvSpPr>
            <a:spLocks noGrp="1" noRot="1" noChangeAspect="1" noChangeArrowheads="1"/>
          </p:cNvSpPr>
          <p:nvPr>
            <p:ph type="sldImg"/>
          </p:nvPr>
        </p:nvSpPr>
        <p:spPr bwMode="auto">
          <a:xfrm>
            <a:off x="925719" y="685838"/>
            <a:ext cx="5008166" cy="3429182"/>
          </a:xfrm>
          <a:prstGeom prst="rect">
            <a:avLst/>
          </a:prstGeom>
          <a:solidFill>
            <a:srgbClr val="FFFFFF"/>
          </a:solidFill>
          <a:ln>
            <a:solidFill>
              <a:srgbClr val="000000"/>
            </a:solidFill>
            <a:miter lim="800000"/>
            <a:headEnd/>
            <a:tailEnd/>
          </a:ln>
        </p:spPr>
      </p:sp>
      <p:sp>
        <p:nvSpPr>
          <p:cNvPr id="223235" name="Rectangle 3"/>
          <p:cNvSpPr>
            <a:spLocks noGrp="1" noChangeArrowheads="1"/>
          </p:cNvSpPr>
          <p:nvPr>
            <p:ph type="body" idx="1"/>
          </p:nvPr>
        </p:nvSpPr>
        <p:spPr bwMode="auto">
          <a:xfrm>
            <a:off x="914508" y="4343144"/>
            <a:ext cx="5028986" cy="4115019"/>
          </a:xfrm>
          <a:prstGeom prst="rect">
            <a:avLst/>
          </a:prstGeom>
          <a:solidFill>
            <a:srgbClr val="FFFFFF"/>
          </a:solidFill>
          <a:ln>
            <a:solidFill>
              <a:srgbClr val="000000"/>
            </a:solidFill>
            <a:miter lim="800000"/>
            <a:headEnd/>
            <a:tailEnd/>
          </a:ln>
        </p:spPr>
        <p:txBody>
          <a:bodyPr lIns="95562" tIns="47781" rIns="95562" bIns="47781"/>
          <a:lstStyle/>
          <a:p>
            <a:pPr eaLnBrk="0" hangingPunct="0">
              <a:spcBef>
                <a:spcPct val="0"/>
              </a:spcBef>
            </a:pPr>
            <a:r>
              <a:rPr lang="en-GB"/>
              <a:t>They comprise less than 1% of the atmosphere</a:t>
            </a:r>
          </a:p>
          <a:p>
            <a:pPr lvl="1" eaLnBrk="0" hangingPunct="0">
              <a:spcBef>
                <a:spcPct val="0"/>
              </a:spcBef>
            </a:pPr>
            <a:r>
              <a:rPr lang="en-GB" sz="1400"/>
              <a:t>But they cause nearly </a:t>
            </a:r>
            <a:r>
              <a:rPr lang="en-GB" sz="1400" b="1" i="1"/>
              <a:t>all</a:t>
            </a:r>
            <a:r>
              <a:rPr lang="en-GB" sz="1400"/>
              <a:t> the global warming!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EC1881-0700-4A99-845C-1E1EB83A5124}" type="slidenum">
              <a:rPr lang="en-GB"/>
              <a:pPr/>
              <a:t>43</a:t>
            </a:fld>
            <a:endParaRPr lang="en-GB"/>
          </a:p>
        </p:txBody>
      </p:sp>
      <p:sp>
        <p:nvSpPr>
          <p:cNvPr id="225282" name="Rectangle 2"/>
          <p:cNvSpPr>
            <a:spLocks noGrp="1" noRot="1" noChangeAspect="1" noChangeArrowheads="1"/>
          </p:cNvSpPr>
          <p:nvPr>
            <p:ph type="sldImg"/>
          </p:nvPr>
        </p:nvSpPr>
        <p:spPr bwMode="auto">
          <a:xfrm>
            <a:off x="925719" y="685838"/>
            <a:ext cx="5008166" cy="3429182"/>
          </a:xfrm>
          <a:prstGeom prst="rect">
            <a:avLst/>
          </a:prstGeom>
          <a:solidFill>
            <a:srgbClr val="FFFFFF"/>
          </a:solidFill>
          <a:ln>
            <a:solidFill>
              <a:srgbClr val="000000"/>
            </a:solidFill>
            <a:miter lim="800000"/>
            <a:headEnd/>
            <a:tailEnd/>
          </a:ln>
        </p:spPr>
      </p:sp>
      <p:sp>
        <p:nvSpPr>
          <p:cNvPr id="225283" name="Rectangle 3"/>
          <p:cNvSpPr>
            <a:spLocks noGrp="1" noChangeArrowheads="1"/>
          </p:cNvSpPr>
          <p:nvPr>
            <p:ph type="body" idx="1"/>
          </p:nvPr>
        </p:nvSpPr>
        <p:spPr bwMode="auto">
          <a:xfrm>
            <a:off x="914508" y="4343144"/>
            <a:ext cx="5028986" cy="4115019"/>
          </a:xfrm>
          <a:prstGeom prst="rect">
            <a:avLst/>
          </a:prstGeom>
          <a:solidFill>
            <a:srgbClr val="FFFFFF"/>
          </a:solidFill>
          <a:ln>
            <a:solidFill>
              <a:srgbClr val="000000"/>
            </a:solidFill>
            <a:miter lim="800000"/>
            <a:headEnd/>
            <a:tailEnd/>
          </a:ln>
        </p:spPr>
        <p:txBody>
          <a:bodyPr lIns="95562" tIns="47781" rIns="95562" bIns="47781"/>
          <a:lstStyle/>
          <a:p>
            <a:r>
              <a:rPr lang="en-GB"/>
              <a:t>1000 Watts per square metre at the Equator:</a:t>
            </a:r>
          </a:p>
          <a:p>
            <a:r>
              <a:rPr lang="en-GB"/>
              <a:t>At - 18°C there would be no water and probably no life (although internal heat sources in the Earth might provide a reservoir for life)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EC6B6-5C52-4B25-8A6E-95E5E8690ADE}" type="slidenum">
              <a:rPr lang="en-GB"/>
              <a:pPr/>
              <a:t>44</a:t>
            </a:fld>
            <a:endParaRPr lang="en-GB"/>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r>
              <a:rPr lang="en-US"/>
              <a:t>Inspired by a figure in the Australian Meteorological Office</a:t>
            </a:r>
          </a:p>
          <a:p>
            <a:r>
              <a:rPr lang="en-US"/>
              <a:t>The sun’s energy is emitted mainly in the visible.</a:t>
            </a:r>
          </a:p>
          <a:p>
            <a:r>
              <a:rPr lang="en-US"/>
              <a:t>The energy from the earth’s surface is emitted in the infra red.</a:t>
            </a:r>
          </a:p>
          <a:p>
            <a:r>
              <a:rPr lang="en-US"/>
              <a:t>Note: the comparative output of the earth and the sun.</a:t>
            </a:r>
          </a:p>
          <a:p>
            <a:r>
              <a:rPr lang="en-US"/>
              <a:t>Water absorbs much</a:t>
            </a:r>
          </a:p>
          <a:p>
            <a:r>
              <a:rPr lang="en-US"/>
              <a:t>Carbon dioxide absorbs different wavelengths.</a:t>
            </a:r>
          </a:p>
          <a:p>
            <a:endParaRPr lang="en-US"/>
          </a:p>
          <a:p>
            <a:r>
              <a:rPr lang="en-US"/>
              <a:t>Questions of the diagram</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E57A90-B7BF-4013-8E32-90CB1327928E}" type="slidenum">
              <a:rPr lang="en-GB"/>
              <a:pPr/>
              <a:t>45</a:t>
            </a:fld>
            <a:endParaRPr lang="en-GB"/>
          </a:p>
        </p:txBody>
      </p:sp>
      <p:sp>
        <p:nvSpPr>
          <p:cNvPr id="247810" name="Rectangle 2"/>
          <p:cNvSpPr>
            <a:spLocks noGrp="1" noRot="1" noChangeAspect="1" noChangeArrowheads="1"/>
          </p:cNvSpPr>
          <p:nvPr>
            <p:ph type="sldImg"/>
          </p:nvPr>
        </p:nvSpPr>
        <p:spPr bwMode="auto">
          <a:xfrm>
            <a:off x="925719" y="685838"/>
            <a:ext cx="5008166" cy="3429182"/>
          </a:xfrm>
          <a:prstGeom prst="rect">
            <a:avLst/>
          </a:prstGeom>
          <a:solidFill>
            <a:srgbClr val="FFFFFF"/>
          </a:solidFill>
          <a:ln>
            <a:solidFill>
              <a:srgbClr val="000000"/>
            </a:solidFill>
            <a:miter lim="800000"/>
            <a:headEnd/>
            <a:tailEnd/>
          </a:ln>
        </p:spPr>
      </p:sp>
      <p:sp>
        <p:nvSpPr>
          <p:cNvPr id="247811" name="Rectangle 3"/>
          <p:cNvSpPr>
            <a:spLocks noGrp="1" noChangeArrowheads="1"/>
          </p:cNvSpPr>
          <p:nvPr>
            <p:ph type="body" idx="1"/>
          </p:nvPr>
        </p:nvSpPr>
        <p:spPr bwMode="auto">
          <a:xfrm>
            <a:off x="914508" y="4343144"/>
            <a:ext cx="5028986" cy="4115019"/>
          </a:xfrm>
          <a:prstGeom prst="rect">
            <a:avLst/>
          </a:prstGeom>
          <a:solidFill>
            <a:srgbClr val="FFFFFF"/>
          </a:solidFill>
          <a:ln>
            <a:solidFill>
              <a:srgbClr val="000000"/>
            </a:solidFill>
            <a:miter lim="800000"/>
            <a:headEnd/>
            <a:tailEnd/>
          </a:ln>
        </p:spPr>
        <p:txBody>
          <a:bodyPr lIns="95562" tIns="47781" rIns="95562" bIns="47781"/>
          <a:lstStyle/>
          <a:p>
            <a:r>
              <a:rPr lang="en-GB"/>
              <a:t>http://www.geographyhigh.connectfree.co.uk/geographyhighstevensonsc.html</a:t>
            </a:r>
          </a:p>
          <a:p>
            <a:endParaRPr lang="en-GB" b="1">
              <a:latin typeface="LucidaGrande-Bold"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6532F4-2C8E-4054-A49D-80C6743A5A1A}" type="slidenum">
              <a:rPr lang="en-US"/>
              <a:pPr/>
              <a:t>4</a:t>
            </a:fld>
            <a:endParaRPr lang="en-US"/>
          </a:p>
        </p:txBody>
      </p:sp>
      <p:sp>
        <p:nvSpPr>
          <p:cNvPr id="22530" name="Rectangle 2"/>
          <p:cNvSpPr>
            <a:spLocks noGrp="1" noRot="1" noChangeAspect="1" noChangeArrowheads="1" noTextEdit="1"/>
          </p:cNvSpPr>
          <p:nvPr>
            <p:ph type="sldImg"/>
          </p:nvPr>
        </p:nvSpPr>
        <p:spPr>
          <a:xfrm>
            <a:off x="1154113" y="692150"/>
            <a:ext cx="4554537" cy="3416300"/>
          </a:xfrm>
          <a:ln/>
        </p:spPr>
      </p:sp>
      <p:sp>
        <p:nvSpPr>
          <p:cNvPr id="22531" name="Rectangle 3"/>
          <p:cNvSpPr>
            <a:spLocks noGrp="1" noChangeArrowheads="1"/>
          </p:cNvSpPr>
          <p:nvPr>
            <p:ph type="body" idx="1"/>
          </p:nvPr>
        </p:nvSpPr>
        <p:spPr>
          <a:xfrm>
            <a:off x="914400" y="4340225"/>
            <a:ext cx="5029200" cy="4117975"/>
          </a:xfrm>
        </p:spPr>
        <p:txBody>
          <a:bodyPr/>
          <a:lstStyle/>
          <a:p>
            <a:endParaRPr lang="es-V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ln>
            <a:miter lim="800000"/>
            <a:headEnd/>
            <a:tailEnd/>
          </a:ln>
        </p:spPr>
        <p:txBody>
          <a:bodyPr/>
          <a:lstStyle/>
          <a:p>
            <a:fld id="{32B1925A-D958-4731-B0D2-B8BBCAD399D1}" type="slidenum">
              <a:rPr lang="en-US"/>
              <a:pPr/>
              <a:t>7</a:t>
            </a:fld>
            <a:endParaRPr lang="en-US"/>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You are all familiar with this because you know that in a microwave oven, only water molecules vibrate in response to microwaves.  Most of the molecules in the food you are trying to heat are two large to respond to this particular wavelength of light.</a:t>
            </a:r>
          </a:p>
          <a:p>
            <a:pPr eaLnBrk="1" hangingPunct="1">
              <a:spcBef>
                <a:spcPct val="0"/>
              </a:spcBef>
            </a:pPr>
            <a:endParaRPr lang="en-US" dirty="0" smtClean="0"/>
          </a:p>
          <a:p>
            <a:pPr eaLnBrk="1" hangingPunct="1">
              <a:spcBef>
                <a:spcPct val="0"/>
              </a:spcBef>
            </a:pPr>
            <a:r>
              <a:rPr lang="en-US" dirty="0" smtClean="0"/>
              <a:t>Size of molecules….   </a:t>
            </a:r>
          </a:p>
          <a:p>
            <a:pPr eaLnBrk="1" hangingPunct="1">
              <a:spcBef>
                <a:spcPct val="0"/>
              </a:spcBef>
            </a:pPr>
            <a:r>
              <a:rPr lang="en-US" dirty="0" smtClean="0"/>
              <a:t>or excitation of electrons.</a:t>
            </a:r>
          </a:p>
          <a:p>
            <a:pPr eaLnBrk="1" hangingPunct="1">
              <a:spcBef>
                <a:spcPct val="0"/>
              </a:spcBef>
            </a:pPr>
            <a:r>
              <a:rPr lang="en-US" dirty="0" smtClean="0"/>
              <a:t>O</a:t>
            </a:r>
            <a:r>
              <a:rPr lang="en-US" baseline="-25000" dirty="0" smtClean="0"/>
              <a:t>3</a:t>
            </a:r>
            <a:r>
              <a:rPr lang="en-US" dirty="0" smtClean="0"/>
              <a:t> absorbs radiation near 10 </a:t>
            </a:r>
            <a:r>
              <a:rPr lang="en-US" dirty="0" smtClean="0">
                <a:latin typeface="Symbol" pitchFamily="18" charset="2"/>
              </a:rPr>
              <a:t>m</a:t>
            </a:r>
            <a:r>
              <a:rPr lang="en-US" dirty="0" smtClean="0"/>
              <a:t>m</a:t>
            </a:r>
          </a:p>
          <a:p>
            <a:pPr eaLnBrk="1" hangingPunct="1">
              <a:spcBef>
                <a:spcPct val="0"/>
              </a:spcBef>
            </a:pPr>
            <a:endParaRPr lang="en-US" dirty="0" smtClean="0"/>
          </a:p>
          <a:p>
            <a:pPr eaLnBrk="1" hangingPunct="1">
              <a:spcBef>
                <a:spcPct val="0"/>
              </a:spcBef>
            </a:pPr>
            <a:r>
              <a:rPr lang="en-US" dirty="0" smtClean="0"/>
              <a:t>CO</a:t>
            </a:r>
            <a:r>
              <a:rPr lang="en-US" baseline="-25000" dirty="0" smtClean="0"/>
              <a:t>2</a:t>
            </a:r>
            <a:r>
              <a:rPr lang="en-US" dirty="0" smtClean="0"/>
              <a:t> absorbs radiation near 15 </a:t>
            </a:r>
            <a:r>
              <a:rPr lang="en-US" dirty="0" smtClean="0">
                <a:latin typeface="Symbol" pitchFamily="18" charset="2"/>
              </a:rPr>
              <a:t>m</a:t>
            </a:r>
            <a:r>
              <a:rPr lang="en-US" dirty="0" smtClean="0"/>
              <a:t>m</a:t>
            </a:r>
          </a:p>
          <a:p>
            <a:pPr eaLnBrk="1" hangingPunct="1">
              <a:spcBef>
                <a:spcPct val="0"/>
              </a:spcBef>
            </a:pPr>
            <a:endParaRPr lang="en-US" dirty="0" smtClean="0"/>
          </a:p>
          <a:p>
            <a:pPr eaLnBrk="1" hangingPunct="1">
              <a:spcBef>
                <a:spcPct val="0"/>
              </a:spcBef>
            </a:pP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F482E-38B9-4F36-B1B5-D44CA3F5F0AF}" type="slidenum">
              <a:rPr lang="en-GB"/>
              <a:pPr/>
              <a:t>8</a:t>
            </a:fld>
            <a:endParaRPr lang="en-GB"/>
          </a:p>
        </p:txBody>
      </p:sp>
      <p:sp>
        <p:nvSpPr>
          <p:cNvPr id="1138690" name="Rectangle 2"/>
          <p:cNvSpPr>
            <a:spLocks noGrp="1" noRot="1" noChangeAspect="1" noChangeArrowheads="1" noTextEdit="1"/>
          </p:cNvSpPr>
          <p:nvPr>
            <p:ph type="sldImg"/>
          </p:nvPr>
        </p:nvSpPr>
        <p:spPr>
          <a:ln/>
        </p:spPr>
      </p:sp>
      <p:sp>
        <p:nvSpPr>
          <p:cNvPr id="1138691" name="Rectangle 3"/>
          <p:cNvSpPr>
            <a:spLocks noGrp="1" noChangeArrowheads="1"/>
          </p:cNvSpPr>
          <p:nvPr>
            <p:ph type="body" idx="1"/>
          </p:nvPr>
        </p:nvSpPr>
        <p:spPr/>
        <p:txBody>
          <a:bodyPr/>
          <a:lstStyle/>
          <a:p>
            <a:r>
              <a:rPr lang="en-US"/>
              <a:t>How to explain why hot objects give off electromagnetic radiation.</a:t>
            </a:r>
          </a:p>
          <a:p>
            <a:endParaRPr lang="en-US"/>
          </a:p>
          <a:p>
            <a:r>
              <a:rPr lang="en-US"/>
              <a:t>Frequency and wavelength, but not wave equation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5F7105-6968-4B8F-9BB5-FDC8B16EA195}" type="slidenum">
              <a:rPr lang="en-GB"/>
              <a:pPr/>
              <a:t>10</a:t>
            </a:fld>
            <a:endParaRPr lang="en-GB"/>
          </a:p>
        </p:txBody>
      </p:sp>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p:txBody>
          <a:bodyPr/>
          <a:lstStyle/>
          <a:p>
            <a:r>
              <a:rPr lang="en-US"/>
              <a:t>Animations of modes of vibration of water and carbon dioxide molecules.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5F7105-6968-4B8F-9BB5-FDC8B16EA195}" type="slidenum">
              <a:rPr lang="en-GB"/>
              <a:pPr/>
              <a:t>15</a:t>
            </a:fld>
            <a:endParaRPr lang="en-GB"/>
          </a:p>
        </p:txBody>
      </p:sp>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p:txBody>
          <a:bodyPr/>
          <a:lstStyle/>
          <a:p>
            <a:r>
              <a:rPr lang="en-US"/>
              <a:t>Animations of modes of vibration of water and carbon dioxide molecules.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35063" y="660400"/>
            <a:ext cx="4587875" cy="3441700"/>
          </a:xfrm>
          <a:ln/>
        </p:spPr>
      </p:sp>
      <p:sp>
        <p:nvSpPr>
          <p:cNvPr id="58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a:lstStyle/>
          <a:p>
            <a:pPr eaLnBrk="1" hangingPunct="1"/>
            <a:endParaRPr lang="en-US" smtClean="0">
              <a:ea typeface="ＭＳ Ｐゴシック" charset="-128"/>
            </a:endParaRPr>
          </a:p>
        </p:txBody>
      </p:sp>
      <p:sp>
        <p:nvSpPr>
          <p:cNvPr id="51204" name="Slide Number Placeholder 3"/>
          <p:cNvSpPr>
            <a:spLocks noGrp="1"/>
          </p:cNvSpPr>
          <p:nvPr>
            <p:ph type="sldNum" sz="quarter" idx="5"/>
          </p:nvPr>
        </p:nvSpPr>
        <p:spPr bwMode="auto">
          <a:noFill/>
          <a:ln>
            <a:miter lim="800000"/>
            <a:headEnd/>
            <a:tailEnd/>
          </a:ln>
        </p:spPr>
        <p:txBody>
          <a:bodyPr/>
          <a:lstStyle/>
          <a:p>
            <a:fld id="{0C400559-33C8-4D95-9970-505DAD11734C}" type="slidenum">
              <a:rPr lang="en-US"/>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8324605-4B8B-44FD-8C8B-A463FCFA6DAA}"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7E33BD4-80AB-4FCD-83DF-EC890CF3F3A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1888906-F972-4A72-85B6-F5F945489B0A}"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5" y="0"/>
            <a:ext cx="8510588" cy="9080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125538"/>
            <a:ext cx="4194175" cy="49736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25538"/>
            <a:ext cx="4194175" cy="2409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87763"/>
            <a:ext cx="4194175" cy="2411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63575" y="635000"/>
            <a:ext cx="7816850" cy="11001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63575" y="1989138"/>
            <a:ext cx="3832225" cy="4149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9138"/>
            <a:ext cx="3832225" cy="4149725"/>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80F7931-61A6-4581-B91B-CEEEF43D166E}"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CD67D17-A7A9-4F93-95FA-6B385D2BE810}"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3DDE5D6-C9EF-4AC8-8481-7215912B877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8D61B45A-3836-4307-93A8-DF37C930BB2A}"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FB7A13E9-B546-41D1-B9D8-35573FCD429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D9B09841-8E7C-4D55-A95A-6FB7ABFF01E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CD7457D-C30F-4829-B2F3-CA3D7862BFC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BE514EE-93DF-4233-9122-F02DDCCAB98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6DCB8C16-F902-4468-9E2D-43B9B4D7A8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ＭＳ Ｐゴシック" pitchFamily="26" charset="-128"/>
          <a:cs typeface="ＭＳ Ｐゴシック" pitchFamily="26"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26" charset="-128"/>
          <a:cs typeface="ＭＳ Ｐゴシック" pitchFamily="26"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26" charset="-128"/>
          <a:cs typeface="ＭＳ Ｐゴシック" pitchFamily="26"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26" charset="-128"/>
          <a:cs typeface="ＭＳ Ｐゴシック" pitchFamily="26"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26" charset="-128"/>
          <a:cs typeface="ＭＳ Ｐゴシック" pitchFamily="26"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26" charset="-128"/>
          <a:cs typeface="ＭＳ Ｐゴシック" pitchFamily="26"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2"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2"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2"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gif"/><Relationship Id="rId7" Type="http://schemas.openxmlformats.org/officeDocument/2006/relationships/image" Target="../media/image26.g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2.gif"/><Relationship Id="rId7"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oleObject" Target="../embeddings/oleObject1.bin"/><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windows2universe.org/physical_science/physics/atom_particle/atomic_nucleus.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cimss.ssec.wisc.edu/iremis/"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Greenhouse gases"/>
          <p:cNvPicPr>
            <a:picLocks noChangeAspect="1" noChangeArrowheads="1"/>
          </p:cNvPicPr>
          <p:nvPr/>
        </p:nvPicPr>
        <p:blipFill>
          <a:blip r:embed="rId2"/>
          <a:srcRect/>
          <a:stretch>
            <a:fillRect/>
          </a:stretch>
        </p:blipFill>
        <p:spPr bwMode="auto">
          <a:xfrm>
            <a:off x="-6427" y="0"/>
            <a:ext cx="9336796" cy="6858000"/>
          </a:xfrm>
          <a:prstGeom prst="rect">
            <a:avLst/>
          </a:prstGeom>
          <a:noFill/>
        </p:spPr>
      </p:pic>
      <p:sp>
        <p:nvSpPr>
          <p:cNvPr id="6" name="Rectangle 2"/>
          <p:cNvSpPr txBox="1">
            <a:spLocks noChangeArrowheads="1"/>
          </p:cNvSpPr>
          <p:nvPr/>
        </p:nvSpPr>
        <p:spPr bwMode="auto">
          <a:xfrm>
            <a:off x="685800" y="4038600"/>
            <a:ext cx="7975600" cy="13017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Arial" pitchFamily="34" charset="0"/>
                <a:ea typeface="ＭＳ Ｐゴシック" pitchFamily="34" charset="-128"/>
                <a:cs typeface="Arial" pitchFamily="34" charset="0"/>
              </a:rPr>
              <a:t>Green House Gases:</a:t>
            </a:r>
            <a:r>
              <a:rPr kumimoji="0" lang="en-US" sz="3200" b="0" i="0" u="none" strike="noStrike" kern="0" cap="none" spc="0" normalizeH="0" noProof="0" dirty="0" smtClean="0">
                <a:ln>
                  <a:noFill/>
                </a:ln>
                <a:effectLst/>
                <a:uLnTx/>
                <a:uFillTx/>
                <a:latin typeface="Arial" pitchFamily="34" charset="0"/>
                <a:ea typeface="ＭＳ Ｐゴシック" pitchFamily="34" charset="-128"/>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Arial" pitchFamily="34" charset="0"/>
                <a:ea typeface="ＭＳ Ｐゴシック" pitchFamily="34" charset="-128"/>
                <a:cs typeface="Arial" pitchFamily="34" charset="0"/>
              </a:rPr>
              <a:t>Absorption &amp; Emission of EM radiation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Rot="1" noChangeArrowheads="1"/>
          </p:cNvSpPr>
          <p:nvPr>
            <p:ph type="title"/>
          </p:nvPr>
        </p:nvSpPr>
        <p:spPr>
          <a:xfrm>
            <a:off x="250825" y="-76200"/>
            <a:ext cx="8510588" cy="908050"/>
          </a:xfrm>
        </p:spPr>
        <p:txBody>
          <a:bodyPr/>
          <a:lstStyle/>
          <a:p>
            <a:r>
              <a:rPr lang="en-GB" b="1" dirty="0"/>
              <a:t>Internal energy </a:t>
            </a:r>
            <a:endParaRPr lang="en-GB" dirty="0"/>
          </a:p>
        </p:txBody>
      </p:sp>
      <p:pic>
        <p:nvPicPr>
          <p:cNvPr id="1175556" name="Picture 4"/>
          <p:cNvPicPr>
            <a:picLocks noChangeAspect="1" noChangeArrowheads="1"/>
          </p:cNvPicPr>
          <p:nvPr/>
        </p:nvPicPr>
        <p:blipFill>
          <a:blip r:embed="rId3" cstate="print"/>
          <a:srcRect/>
          <a:stretch>
            <a:fillRect/>
          </a:stretch>
        </p:blipFill>
        <p:spPr bwMode="auto">
          <a:xfrm>
            <a:off x="6624638" y="3213100"/>
            <a:ext cx="2519362" cy="863600"/>
          </a:xfrm>
          <a:prstGeom prst="rect">
            <a:avLst/>
          </a:prstGeom>
          <a:noFill/>
        </p:spPr>
      </p:pic>
      <p:pic>
        <p:nvPicPr>
          <p:cNvPr id="1175557" name="Picture 5"/>
          <p:cNvPicPr>
            <a:picLocks noChangeAspect="1" noChangeArrowheads="1"/>
          </p:cNvPicPr>
          <p:nvPr/>
        </p:nvPicPr>
        <p:blipFill>
          <a:blip r:embed="rId4" cstate="print"/>
          <a:srcRect/>
          <a:stretch>
            <a:fillRect/>
          </a:stretch>
        </p:blipFill>
        <p:spPr bwMode="auto">
          <a:xfrm>
            <a:off x="6624638" y="4030663"/>
            <a:ext cx="2519362" cy="1101725"/>
          </a:xfrm>
          <a:prstGeom prst="rect">
            <a:avLst/>
          </a:prstGeom>
          <a:noFill/>
        </p:spPr>
      </p:pic>
      <p:pic>
        <p:nvPicPr>
          <p:cNvPr id="1175558" name="Picture 6"/>
          <p:cNvPicPr>
            <a:picLocks noChangeAspect="1" noChangeArrowheads="1"/>
          </p:cNvPicPr>
          <p:nvPr/>
        </p:nvPicPr>
        <p:blipFill>
          <a:blip r:embed="rId5" cstate="print"/>
          <a:srcRect/>
          <a:stretch>
            <a:fillRect/>
          </a:stretch>
        </p:blipFill>
        <p:spPr bwMode="auto">
          <a:xfrm>
            <a:off x="6624638" y="5126038"/>
            <a:ext cx="2519362" cy="960437"/>
          </a:xfrm>
          <a:prstGeom prst="rect">
            <a:avLst/>
          </a:prstGeom>
          <a:noFill/>
        </p:spPr>
      </p:pic>
      <p:pic>
        <p:nvPicPr>
          <p:cNvPr id="1175559" name="Picture 7"/>
          <p:cNvPicPr>
            <a:picLocks noChangeAspect="1" noChangeArrowheads="1"/>
          </p:cNvPicPr>
          <p:nvPr/>
        </p:nvPicPr>
        <p:blipFill>
          <a:blip r:embed="rId6" cstate="print"/>
          <a:srcRect/>
          <a:stretch>
            <a:fillRect/>
          </a:stretch>
        </p:blipFill>
        <p:spPr bwMode="auto">
          <a:xfrm>
            <a:off x="6624638" y="6040438"/>
            <a:ext cx="2519362" cy="809625"/>
          </a:xfrm>
          <a:prstGeom prst="rect">
            <a:avLst/>
          </a:prstGeom>
          <a:noFill/>
        </p:spPr>
      </p:pic>
      <p:sp>
        <p:nvSpPr>
          <p:cNvPr id="1175560" name="Rectangle 8"/>
          <p:cNvSpPr>
            <a:spLocks noChangeArrowheads="1"/>
          </p:cNvSpPr>
          <p:nvPr/>
        </p:nvSpPr>
        <p:spPr bwMode="auto">
          <a:xfrm>
            <a:off x="179388" y="3284538"/>
            <a:ext cx="6048375" cy="3240087"/>
          </a:xfrm>
          <a:prstGeom prst="rect">
            <a:avLst/>
          </a:prstGeom>
          <a:solidFill>
            <a:schemeClr val="accent1"/>
          </a:solidFill>
          <a:ln w="9525">
            <a:solidFill>
              <a:schemeClr val="tx1"/>
            </a:solidFill>
            <a:miter lim="800000"/>
            <a:headEnd/>
            <a:tailEnd/>
          </a:ln>
          <a:effectLst/>
        </p:spPr>
        <p:txBody>
          <a:bodyPr wrap="none" tIns="108000" bIns="108000" anchor="ctr"/>
          <a:lstStyle/>
          <a:p>
            <a:endParaRPr lang="en-US"/>
          </a:p>
        </p:txBody>
      </p:sp>
      <p:pic>
        <p:nvPicPr>
          <p:cNvPr id="1175561" name="Picture 9" descr="H20 vibrations"/>
          <p:cNvPicPr>
            <a:picLocks noChangeAspect="1" noChangeArrowheads="1" noCrop="1"/>
          </p:cNvPicPr>
          <p:nvPr/>
        </p:nvPicPr>
        <p:blipFill>
          <a:blip r:embed="rId7" cstate="print"/>
          <a:srcRect/>
          <a:stretch>
            <a:fillRect/>
          </a:stretch>
        </p:blipFill>
        <p:spPr bwMode="auto">
          <a:xfrm>
            <a:off x="323850" y="3860800"/>
            <a:ext cx="5562600" cy="2328863"/>
          </a:xfrm>
          <a:prstGeom prst="rect">
            <a:avLst/>
          </a:prstGeom>
          <a:noFill/>
        </p:spPr>
      </p:pic>
      <p:pic>
        <p:nvPicPr>
          <p:cNvPr id="9" name="Picture 4" descr="Image result for vibration oxygen molecule"/>
          <p:cNvPicPr>
            <a:picLocks noChangeAspect="1" noChangeArrowheads="1"/>
          </p:cNvPicPr>
          <p:nvPr/>
        </p:nvPicPr>
        <p:blipFill>
          <a:blip r:embed="rId8"/>
          <a:srcRect/>
          <a:stretch>
            <a:fillRect/>
          </a:stretch>
        </p:blipFill>
        <p:spPr bwMode="auto">
          <a:xfrm>
            <a:off x="2514600" y="838200"/>
            <a:ext cx="4191000" cy="1828800"/>
          </a:xfrm>
          <a:prstGeom prst="rect">
            <a:avLst/>
          </a:prstGeom>
          <a:noFill/>
        </p:spPr>
      </p:pic>
      <p:sp>
        <p:nvSpPr>
          <p:cNvPr id="10" name="TextBox 9"/>
          <p:cNvSpPr txBox="1"/>
          <p:nvPr/>
        </p:nvSpPr>
        <p:spPr>
          <a:xfrm>
            <a:off x="381000" y="2671465"/>
            <a:ext cx="760144" cy="461665"/>
          </a:xfrm>
          <a:prstGeom prst="rect">
            <a:avLst/>
          </a:prstGeom>
          <a:noFill/>
        </p:spPr>
        <p:txBody>
          <a:bodyPr wrap="none" rtlCol="0">
            <a:spAutoFit/>
          </a:bodyPr>
          <a:lstStyle/>
          <a:p>
            <a:r>
              <a:rPr lang="en-US" dirty="0" smtClean="0"/>
              <a:t>H</a:t>
            </a:r>
            <a:r>
              <a:rPr lang="en-US" baseline="-25000" dirty="0" smtClean="0"/>
              <a:t>2</a:t>
            </a:r>
            <a:r>
              <a:rPr lang="en-US" dirty="0" smtClean="0"/>
              <a:t>O</a:t>
            </a:r>
            <a:endParaRPr lang="en-US" dirty="0"/>
          </a:p>
        </p:txBody>
      </p:sp>
      <p:sp>
        <p:nvSpPr>
          <p:cNvPr id="11" name="TextBox 10"/>
          <p:cNvSpPr txBox="1"/>
          <p:nvPr/>
        </p:nvSpPr>
        <p:spPr>
          <a:xfrm>
            <a:off x="7393256" y="2667000"/>
            <a:ext cx="760144" cy="461665"/>
          </a:xfrm>
          <a:prstGeom prst="rect">
            <a:avLst/>
          </a:prstGeom>
          <a:noFill/>
        </p:spPr>
        <p:txBody>
          <a:bodyPr wrap="none" rtlCol="0">
            <a:spAutoFit/>
          </a:bodyPr>
          <a:lstStyle/>
          <a:p>
            <a:r>
              <a:rPr lang="en-US" dirty="0" smtClean="0"/>
              <a:t>CO</a:t>
            </a:r>
            <a:r>
              <a:rPr lang="en-US" baseline="-25000" dirty="0" smtClean="0"/>
              <a:t>2</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561"/>
                                        </p:tgtEl>
                                        <p:attrNameLst>
                                          <p:attrName>style.visibility</p:attrName>
                                        </p:attrNameLst>
                                      </p:cBhvr>
                                      <p:to>
                                        <p:strVal val="visible"/>
                                      </p:to>
                                    </p:set>
                                    <p:anim calcmode="lin" valueType="num">
                                      <p:cBhvr additive="base">
                                        <p:cTn id="7" dur="500" fill="hold"/>
                                        <p:tgtEl>
                                          <p:spTgt spid="1175561"/>
                                        </p:tgtEl>
                                        <p:attrNameLst>
                                          <p:attrName>ppt_x</p:attrName>
                                        </p:attrNameLst>
                                      </p:cBhvr>
                                      <p:tavLst>
                                        <p:tav tm="0">
                                          <p:val>
                                            <p:strVal val="#ppt_x"/>
                                          </p:val>
                                        </p:tav>
                                        <p:tav tm="100000">
                                          <p:val>
                                            <p:strVal val="#ppt_x"/>
                                          </p:val>
                                        </p:tav>
                                      </p:tavLst>
                                    </p:anim>
                                    <p:anim calcmode="lin" valueType="num">
                                      <p:cBhvr additive="base">
                                        <p:cTn id="8" dur="500" fill="hold"/>
                                        <p:tgtEl>
                                          <p:spTgt spid="11755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75560"/>
                                        </p:tgtEl>
                                        <p:attrNameLst>
                                          <p:attrName>style.visibility</p:attrName>
                                        </p:attrNameLst>
                                      </p:cBhvr>
                                      <p:to>
                                        <p:strVal val="visible"/>
                                      </p:to>
                                    </p:set>
                                    <p:anim calcmode="lin" valueType="num">
                                      <p:cBhvr additive="base">
                                        <p:cTn id="11" dur="500" fill="hold"/>
                                        <p:tgtEl>
                                          <p:spTgt spid="1175560"/>
                                        </p:tgtEl>
                                        <p:attrNameLst>
                                          <p:attrName>ppt_x</p:attrName>
                                        </p:attrNameLst>
                                      </p:cBhvr>
                                      <p:tavLst>
                                        <p:tav tm="0">
                                          <p:val>
                                            <p:strVal val="#ppt_x"/>
                                          </p:val>
                                        </p:tav>
                                        <p:tav tm="100000">
                                          <p:val>
                                            <p:strVal val="#ppt_x"/>
                                          </p:val>
                                        </p:tav>
                                      </p:tavLst>
                                    </p:anim>
                                    <p:anim calcmode="lin" valueType="num">
                                      <p:cBhvr additive="base">
                                        <p:cTn id="12" dur="500" fill="hold"/>
                                        <p:tgtEl>
                                          <p:spTgt spid="117556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75556"/>
                                        </p:tgtEl>
                                        <p:attrNameLst>
                                          <p:attrName>style.visibility</p:attrName>
                                        </p:attrNameLst>
                                      </p:cBhvr>
                                      <p:to>
                                        <p:strVal val="visible"/>
                                      </p:to>
                                    </p:set>
                                    <p:anim calcmode="lin" valueType="num">
                                      <p:cBhvr additive="base">
                                        <p:cTn id="15" dur="500" fill="hold"/>
                                        <p:tgtEl>
                                          <p:spTgt spid="1175556"/>
                                        </p:tgtEl>
                                        <p:attrNameLst>
                                          <p:attrName>ppt_x</p:attrName>
                                        </p:attrNameLst>
                                      </p:cBhvr>
                                      <p:tavLst>
                                        <p:tav tm="0">
                                          <p:val>
                                            <p:strVal val="#ppt_x"/>
                                          </p:val>
                                        </p:tav>
                                        <p:tav tm="100000">
                                          <p:val>
                                            <p:strVal val="#ppt_x"/>
                                          </p:val>
                                        </p:tav>
                                      </p:tavLst>
                                    </p:anim>
                                    <p:anim calcmode="lin" valueType="num">
                                      <p:cBhvr additive="base">
                                        <p:cTn id="16" dur="500" fill="hold"/>
                                        <p:tgtEl>
                                          <p:spTgt spid="117555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5557"/>
                                        </p:tgtEl>
                                        <p:attrNameLst>
                                          <p:attrName>style.visibility</p:attrName>
                                        </p:attrNameLst>
                                      </p:cBhvr>
                                      <p:to>
                                        <p:strVal val="visible"/>
                                      </p:to>
                                    </p:set>
                                    <p:anim calcmode="lin" valueType="num">
                                      <p:cBhvr additive="base">
                                        <p:cTn id="19" dur="500" fill="hold"/>
                                        <p:tgtEl>
                                          <p:spTgt spid="1175557"/>
                                        </p:tgtEl>
                                        <p:attrNameLst>
                                          <p:attrName>ppt_x</p:attrName>
                                        </p:attrNameLst>
                                      </p:cBhvr>
                                      <p:tavLst>
                                        <p:tav tm="0">
                                          <p:val>
                                            <p:strVal val="#ppt_x"/>
                                          </p:val>
                                        </p:tav>
                                        <p:tav tm="100000">
                                          <p:val>
                                            <p:strVal val="#ppt_x"/>
                                          </p:val>
                                        </p:tav>
                                      </p:tavLst>
                                    </p:anim>
                                    <p:anim calcmode="lin" valueType="num">
                                      <p:cBhvr additive="base">
                                        <p:cTn id="20" dur="500" fill="hold"/>
                                        <p:tgtEl>
                                          <p:spTgt spid="11755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75558"/>
                                        </p:tgtEl>
                                        <p:attrNameLst>
                                          <p:attrName>style.visibility</p:attrName>
                                        </p:attrNameLst>
                                      </p:cBhvr>
                                      <p:to>
                                        <p:strVal val="visible"/>
                                      </p:to>
                                    </p:set>
                                    <p:anim calcmode="lin" valueType="num">
                                      <p:cBhvr additive="base">
                                        <p:cTn id="23" dur="500" fill="hold"/>
                                        <p:tgtEl>
                                          <p:spTgt spid="1175558"/>
                                        </p:tgtEl>
                                        <p:attrNameLst>
                                          <p:attrName>ppt_x</p:attrName>
                                        </p:attrNameLst>
                                      </p:cBhvr>
                                      <p:tavLst>
                                        <p:tav tm="0">
                                          <p:val>
                                            <p:strVal val="#ppt_x"/>
                                          </p:val>
                                        </p:tav>
                                        <p:tav tm="100000">
                                          <p:val>
                                            <p:strVal val="#ppt_x"/>
                                          </p:val>
                                        </p:tav>
                                      </p:tavLst>
                                    </p:anim>
                                    <p:anim calcmode="lin" valueType="num">
                                      <p:cBhvr additive="base">
                                        <p:cTn id="24" dur="500" fill="hold"/>
                                        <p:tgtEl>
                                          <p:spTgt spid="11755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75559"/>
                                        </p:tgtEl>
                                        <p:attrNameLst>
                                          <p:attrName>style.visibility</p:attrName>
                                        </p:attrNameLst>
                                      </p:cBhvr>
                                      <p:to>
                                        <p:strVal val="visible"/>
                                      </p:to>
                                    </p:set>
                                    <p:anim calcmode="lin" valueType="num">
                                      <p:cBhvr additive="base">
                                        <p:cTn id="27" dur="500" fill="hold"/>
                                        <p:tgtEl>
                                          <p:spTgt spid="1175559"/>
                                        </p:tgtEl>
                                        <p:attrNameLst>
                                          <p:attrName>ppt_x</p:attrName>
                                        </p:attrNameLst>
                                      </p:cBhvr>
                                      <p:tavLst>
                                        <p:tav tm="0">
                                          <p:val>
                                            <p:strVal val="#ppt_x"/>
                                          </p:val>
                                        </p:tav>
                                        <p:tav tm="100000">
                                          <p:val>
                                            <p:strVal val="#ppt_x"/>
                                          </p:val>
                                        </p:tav>
                                      </p:tavLst>
                                    </p:anim>
                                    <p:anim calcmode="lin" valueType="num">
                                      <p:cBhvr additive="base">
                                        <p:cTn id="28" dur="500" fill="hold"/>
                                        <p:tgtEl>
                                          <p:spTgt spid="1175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355600" y="228600"/>
            <a:ext cx="8331200" cy="965200"/>
          </a:xfrm>
        </p:spPr>
        <p:txBody>
          <a:bodyPr/>
          <a:lstStyle/>
          <a:p>
            <a:pPr eaLnBrk="1" hangingPunct="1">
              <a:lnSpc>
                <a:spcPct val="90000"/>
              </a:lnSpc>
            </a:pPr>
            <a:r>
              <a:rPr lang="en-US" sz="3600" smtClean="0">
                <a:solidFill>
                  <a:srgbClr val="FF0000"/>
                </a:solidFill>
                <a:latin typeface="Arial" pitchFamily="34" charset="0"/>
                <a:ea typeface="ＭＳ Ｐゴシック" pitchFamily="34" charset="-128"/>
                <a:cs typeface="Arial" pitchFamily="34" charset="0"/>
              </a:rPr>
              <a:t>Vibration modes of simple molecules</a:t>
            </a:r>
          </a:p>
        </p:txBody>
      </p:sp>
      <p:sp>
        <p:nvSpPr>
          <p:cNvPr id="55300" name="TextBox 8"/>
          <p:cNvSpPr txBox="1">
            <a:spLocks noChangeArrowheads="1"/>
          </p:cNvSpPr>
          <p:nvPr/>
        </p:nvSpPr>
        <p:spPr bwMode="auto">
          <a:xfrm>
            <a:off x="228600" y="3309938"/>
            <a:ext cx="3733800" cy="2862262"/>
          </a:xfrm>
          <a:prstGeom prst="rect">
            <a:avLst/>
          </a:prstGeom>
          <a:noFill/>
          <a:ln w="9525">
            <a:noFill/>
            <a:miter lim="800000"/>
            <a:headEnd/>
            <a:tailEnd/>
          </a:ln>
        </p:spPr>
        <p:txBody>
          <a:bodyPr>
            <a:spAutoFit/>
          </a:bodyPr>
          <a:lstStyle/>
          <a:p>
            <a:r>
              <a:rPr lang="en-US" sz="2000" i="1" dirty="0">
                <a:solidFill>
                  <a:srgbClr val="0000FF"/>
                </a:solidFill>
              </a:rPr>
              <a:t>A normal mode is IR-active if the dipole moment changes during mode motion.</a:t>
            </a:r>
          </a:p>
          <a:p>
            <a:endParaRPr lang="en-US" sz="2000" dirty="0"/>
          </a:p>
          <a:p>
            <a:r>
              <a:rPr lang="en-US" sz="2000" dirty="0"/>
              <a:t>Overtones, combinations and differences of fundamental vibrations are also possible (e.g., 2v</a:t>
            </a:r>
            <a:r>
              <a:rPr lang="en-US" sz="2000" baseline="-25000" dirty="0"/>
              <a:t>1</a:t>
            </a:r>
            <a:r>
              <a:rPr lang="en-US" sz="2000" dirty="0"/>
              <a:t>, v</a:t>
            </a:r>
            <a:r>
              <a:rPr lang="en-US" sz="2000" baseline="-25000" dirty="0"/>
              <a:t>1</a:t>
            </a:r>
            <a:r>
              <a:rPr lang="en-US" sz="2000" dirty="0"/>
              <a:t>+v</a:t>
            </a:r>
            <a:r>
              <a:rPr lang="en-US" sz="2000" baseline="-25000" dirty="0"/>
              <a:t>3</a:t>
            </a:r>
            <a:r>
              <a:rPr lang="en-US" sz="2000" dirty="0"/>
              <a:t> etc.)</a:t>
            </a:r>
          </a:p>
          <a:p>
            <a:endParaRPr lang="en-US" sz="2000" dirty="0"/>
          </a:p>
        </p:txBody>
      </p:sp>
      <p:graphicFrame>
        <p:nvGraphicFramePr>
          <p:cNvPr id="55298" name="Object 2"/>
          <p:cNvGraphicFramePr>
            <a:graphicFrameLocks noChangeAspect="1"/>
          </p:cNvGraphicFramePr>
          <p:nvPr/>
        </p:nvGraphicFramePr>
        <p:xfrm>
          <a:off x="550863" y="1544638"/>
          <a:ext cx="434975" cy="1554162"/>
        </p:xfrm>
        <a:graphic>
          <a:graphicData uri="http://schemas.openxmlformats.org/presentationml/2006/ole">
            <p:oleObj spid="_x0000_s109570" name="Equation" r:id="rId3" imgW="177800" imgH="635000" progId="Equation.3">
              <p:embed/>
            </p:oleObj>
          </a:graphicData>
        </a:graphic>
      </p:graphicFrame>
      <p:sp>
        <p:nvSpPr>
          <p:cNvPr id="55301" name="TextBox 4"/>
          <p:cNvSpPr txBox="1">
            <a:spLocks noChangeArrowheads="1"/>
          </p:cNvSpPr>
          <p:nvPr/>
        </p:nvSpPr>
        <p:spPr bwMode="auto">
          <a:xfrm>
            <a:off x="1133475" y="1565275"/>
            <a:ext cx="3276600" cy="461963"/>
          </a:xfrm>
          <a:prstGeom prst="rect">
            <a:avLst/>
          </a:prstGeom>
          <a:noFill/>
          <a:ln w="9525">
            <a:noFill/>
            <a:miter lim="800000"/>
            <a:headEnd/>
            <a:tailEnd/>
          </a:ln>
        </p:spPr>
        <p:txBody>
          <a:bodyPr>
            <a:spAutoFit/>
          </a:bodyPr>
          <a:lstStyle/>
          <a:p>
            <a:r>
              <a:rPr lang="en-US" sz="2400" dirty="0">
                <a:solidFill>
                  <a:srgbClr val="0000FF"/>
                </a:solidFill>
              </a:rPr>
              <a:t>Symmetric stretch</a:t>
            </a:r>
          </a:p>
        </p:txBody>
      </p:sp>
      <p:sp>
        <p:nvSpPr>
          <p:cNvPr id="55302" name="TextBox 5"/>
          <p:cNvSpPr txBox="1">
            <a:spLocks noChangeArrowheads="1"/>
          </p:cNvSpPr>
          <p:nvPr/>
        </p:nvSpPr>
        <p:spPr bwMode="auto">
          <a:xfrm>
            <a:off x="1143000" y="2122488"/>
            <a:ext cx="3276600" cy="461962"/>
          </a:xfrm>
          <a:prstGeom prst="rect">
            <a:avLst/>
          </a:prstGeom>
          <a:noFill/>
          <a:ln w="9525">
            <a:noFill/>
            <a:miter lim="800000"/>
            <a:headEnd/>
            <a:tailEnd/>
          </a:ln>
        </p:spPr>
        <p:txBody>
          <a:bodyPr>
            <a:spAutoFit/>
          </a:bodyPr>
          <a:lstStyle/>
          <a:p>
            <a:r>
              <a:rPr lang="en-US" sz="2400" dirty="0">
                <a:solidFill>
                  <a:srgbClr val="0000FF"/>
                </a:solidFill>
              </a:rPr>
              <a:t>Bend (Scissoring)</a:t>
            </a:r>
          </a:p>
        </p:txBody>
      </p:sp>
      <p:sp>
        <p:nvSpPr>
          <p:cNvPr id="55303" name="TextBox 6"/>
          <p:cNvSpPr txBox="1">
            <a:spLocks noChangeArrowheads="1"/>
          </p:cNvSpPr>
          <p:nvPr/>
        </p:nvSpPr>
        <p:spPr bwMode="auto">
          <a:xfrm>
            <a:off x="1143000" y="2662238"/>
            <a:ext cx="3276600" cy="461962"/>
          </a:xfrm>
          <a:prstGeom prst="rect">
            <a:avLst/>
          </a:prstGeom>
          <a:noFill/>
          <a:ln w="9525">
            <a:noFill/>
            <a:miter lim="800000"/>
            <a:headEnd/>
            <a:tailEnd/>
          </a:ln>
        </p:spPr>
        <p:txBody>
          <a:bodyPr>
            <a:spAutoFit/>
          </a:bodyPr>
          <a:lstStyle/>
          <a:p>
            <a:r>
              <a:rPr lang="en-US" sz="2400" dirty="0">
                <a:solidFill>
                  <a:srgbClr val="0000FF"/>
                </a:solidFill>
              </a:rPr>
              <a:t>Asymmetric stretch</a:t>
            </a:r>
          </a:p>
        </p:txBody>
      </p:sp>
      <p:sp>
        <p:nvSpPr>
          <p:cNvPr id="55304" name="TextBox 9"/>
          <p:cNvSpPr txBox="1">
            <a:spLocks noChangeArrowheads="1"/>
          </p:cNvSpPr>
          <p:nvPr/>
        </p:nvSpPr>
        <p:spPr bwMode="auto">
          <a:xfrm>
            <a:off x="304800" y="6073775"/>
            <a:ext cx="8620125" cy="708025"/>
          </a:xfrm>
          <a:prstGeom prst="rect">
            <a:avLst/>
          </a:prstGeom>
          <a:noFill/>
          <a:ln w="9525">
            <a:noFill/>
            <a:miter lim="800000"/>
            <a:headEnd/>
            <a:tailEnd/>
          </a:ln>
        </p:spPr>
        <p:txBody>
          <a:bodyPr>
            <a:spAutoFit/>
          </a:bodyPr>
          <a:lstStyle/>
          <a:p>
            <a:r>
              <a:rPr lang="en-US" sz="2000" dirty="0"/>
              <a:t>A non-linear molecule of N atoms has 3N-6 normal modes of vibration; a linear molecule has 3N-5.</a:t>
            </a:r>
          </a:p>
        </p:txBody>
      </p:sp>
      <p:sp>
        <p:nvSpPr>
          <p:cNvPr id="55305" name="TextBox 12"/>
          <p:cNvSpPr txBox="1">
            <a:spLocks noChangeArrowheads="1"/>
          </p:cNvSpPr>
          <p:nvPr/>
        </p:nvSpPr>
        <p:spPr bwMode="auto">
          <a:xfrm>
            <a:off x="355600" y="1143000"/>
            <a:ext cx="3676650" cy="400050"/>
          </a:xfrm>
          <a:prstGeom prst="rect">
            <a:avLst/>
          </a:prstGeom>
          <a:noFill/>
          <a:ln w="9525">
            <a:noFill/>
            <a:miter lim="800000"/>
            <a:headEnd/>
            <a:tailEnd/>
          </a:ln>
        </p:spPr>
        <p:txBody>
          <a:bodyPr wrap="none">
            <a:spAutoFit/>
          </a:bodyPr>
          <a:lstStyle/>
          <a:p>
            <a:r>
              <a:rPr lang="en-US" sz="2000">
                <a:solidFill>
                  <a:srgbClr val="FF0000"/>
                </a:solidFill>
              </a:rPr>
              <a:t>Fundamental or normal modes</a:t>
            </a:r>
          </a:p>
        </p:txBody>
      </p:sp>
      <p:pic>
        <p:nvPicPr>
          <p:cNvPr id="55306" name="Picture 12" descr="fig9-4.pdf"/>
          <p:cNvPicPr>
            <a:picLocks noChangeAspect="1"/>
          </p:cNvPicPr>
          <p:nvPr/>
        </p:nvPicPr>
        <p:blipFill>
          <a:blip r:embed="rId4"/>
          <a:srcRect/>
          <a:stretch>
            <a:fillRect/>
          </a:stretch>
        </p:blipFill>
        <p:spPr bwMode="auto">
          <a:xfrm>
            <a:off x="3962400" y="990600"/>
            <a:ext cx="4622800" cy="46847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linds(horizontal)">
                                      <p:cBhvr>
                                        <p:cTn id="7" dur="500"/>
                                        <p:tgtEl>
                                          <p:spTgt spid="552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blinds(horizontal)">
                                      <p:cBhvr>
                                        <p:cTn id="12" dur="500"/>
                                        <p:tgtEl>
                                          <p:spTgt spid="553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02"/>
                                        </p:tgtEl>
                                        <p:attrNameLst>
                                          <p:attrName>style.visibility</p:attrName>
                                        </p:attrNameLst>
                                      </p:cBhvr>
                                      <p:to>
                                        <p:strVal val="visible"/>
                                      </p:to>
                                    </p:set>
                                    <p:animEffect transition="in" filter="blinds(horizontal)">
                                      <p:cBhvr>
                                        <p:cTn id="17" dur="500"/>
                                        <p:tgtEl>
                                          <p:spTgt spid="553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blinds(horizontal)">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300">
                                            <p:txEl>
                                              <p:pRg st="2" end="2"/>
                                            </p:txEl>
                                          </p:spTgt>
                                        </p:tgtEl>
                                        <p:attrNameLst>
                                          <p:attrName>style.visibility</p:attrName>
                                        </p:attrNameLst>
                                      </p:cBhvr>
                                      <p:to>
                                        <p:strVal val="visible"/>
                                      </p:to>
                                    </p:set>
                                    <p:animEffect transition="in" filter="blinds(horizontal)">
                                      <p:cBhvr>
                                        <p:cTn id="27" dur="500"/>
                                        <p:tgtEl>
                                          <p:spTgt spid="5530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304">
                                            <p:txEl>
                                              <p:pRg st="0" end="0"/>
                                            </p:txEl>
                                          </p:spTgt>
                                        </p:tgtEl>
                                        <p:attrNameLst>
                                          <p:attrName>style.visibility</p:attrName>
                                        </p:attrNameLst>
                                      </p:cBhvr>
                                      <p:to>
                                        <p:strVal val="visible"/>
                                      </p:to>
                                    </p:set>
                                    <p:animEffect transition="in" filter="blinds(horizontal)">
                                      <p:cBhvr>
                                        <p:cTn id="32" dur="500"/>
                                        <p:tgtEl>
                                          <p:spTgt spid="5530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300">
                                            <p:txEl>
                                              <p:pRg st="0" end="0"/>
                                            </p:txEl>
                                          </p:spTgt>
                                        </p:tgtEl>
                                        <p:attrNameLst>
                                          <p:attrName>style.visibility</p:attrName>
                                        </p:attrNameLst>
                                      </p:cBhvr>
                                      <p:to>
                                        <p:strVal val="visible"/>
                                      </p:to>
                                    </p:set>
                                    <p:animEffect transition="in" filter="blinds(horizontal)">
                                      <p:cBhvr>
                                        <p:cTn id="37" dur="500"/>
                                        <p:tgtEl>
                                          <p:spTgt spid="553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2" grpId="0"/>
      <p:bldP spid="5530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355600" y="228600"/>
            <a:ext cx="8331200" cy="965200"/>
          </a:xfrm>
        </p:spPr>
        <p:txBody>
          <a:bodyPr/>
          <a:lstStyle/>
          <a:p>
            <a:pPr eaLnBrk="1" hangingPunct="1">
              <a:lnSpc>
                <a:spcPct val="90000"/>
              </a:lnSpc>
            </a:pPr>
            <a:r>
              <a:rPr lang="en-US" sz="3600" smtClean="0">
                <a:solidFill>
                  <a:srgbClr val="FF0000"/>
                </a:solidFill>
                <a:latin typeface="Arial" pitchFamily="34" charset="0"/>
                <a:ea typeface="ＭＳ Ｐゴシック" pitchFamily="34" charset="-128"/>
                <a:cs typeface="Arial" pitchFamily="34" charset="0"/>
              </a:rPr>
              <a:t>Vibration modes of simple molecules</a:t>
            </a:r>
          </a:p>
        </p:txBody>
      </p:sp>
      <p:sp>
        <p:nvSpPr>
          <p:cNvPr id="55300" name="TextBox 8"/>
          <p:cNvSpPr txBox="1">
            <a:spLocks noChangeArrowheads="1"/>
          </p:cNvSpPr>
          <p:nvPr/>
        </p:nvSpPr>
        <p:spPr bwMode="auto">
          <a:xfrm>
            <a:off x="228600" y="3309938"/>
            <a:ext cx="3733800" cy="1938992"/>
          </a:xfrm>
          <a:prstGeom prst="rect">
            <a:avLst/>
          </a:prstGeom>
          <a:noFill/>
          <a:ln w="9525">
            <a:noFill/>
            <a:miter lim="800000"/>
            <a:headEnd/>
            <a:tailEnd/>
          </a:ln>
        </p:spPr>
        <p:txBody>
          <a:bodyPr>
            <a:spAutoFit/>
          </a:bodyPr>
          <a:lstStyle/>
          <a:p>
            <a:endParaRPr lang="en-US" sz="2000" dirty="0"/>
          </a:p>
          <a:p>
            <a:r>
              <a:rPr lang="en-US" sz="2000" dirty="0"/>
              <a:t>Overtones, combinations and differences of fundamental vibrations are also possible (e.g., 2v</a:t>
            </a:r>
            <a:r>
              <a:rPr lang="en-US" sz="2000" baseline="-25000" dirty="0"/>
              <a:t>1</a:t>
            </a:r>
            <a:r>
              <a:rPr lang="en-US" sz="2000" dirty="0"/>
              <a:t>, v</a:t>
            </a:r>
            <a:r>
              <a:rPr lang="en-US" sz="2000" baseline="-25000" dirty="0"/>
              <a:t>1</a:t>
            </a:r>
            <a:r>
              <a:rPr lang="en-US" sz="2000" dirty="0"/>
              <a:t>+v</a:t>
            </a:r>
            <a:r>
              <a:rPr lang="en-US" sz="2000" baseline="-25000" dirty="0"/>
              <a:t>3</a:t>
            </a:r>
            <a:r>
              <a:rPr lang="en-US" sz="2000" dirty="0"/>
              <a:t> etc.)</a:t>
            </a:r>
          </a:p>
          <a:p>
            <a:endParaRPr lang="en-US" sz="2000" dirty="0"/>
          </a:p>
        </p:txBody>
      </p:sp>
      <p:graphicFrame>
        <p:nvGraphicFramePr>
          <p:cNvPr id="55298" name="Object 2"/>
          <p:cNvGraphicFramePr>
            <a:graphicFrameLocks noChangeAspect="1"/>
          </p:cNvGraphicFramePr>
          <p:nvPr/>
        </p:nvGraphicFramePr>
        <p:xfrm>
          <a:off x="550863" y="1544638"/>
          <a:ext cx="434975" cy="1554162"/>
        </p:xfrm>
        <a:graphic>
          <a:graphicData uri="http://schemas.openxmlformats.org/presentationml/2006/ole">
            <p:oleObj spid="_x0000_s137218" name="Equation" r:id="rId3" imgW="177800" imgH="635000" progId="Equation.3">
              <p:embed/>
            </p:oleObj>
          </a:graphicData>
        </a:graphic>
      </p:graphicFrame>
      <p:sp>
        <p:nvSpPr>
          <p:cNvPr id="55301" name="TextBox 4"/>
          <p:cNvSpPr txBox="1">
            <a:spLocks noChangeArrowheads="1"/>
          </p:cNvSpPr>
          <p:nvPr/>
        </p:nvSpPr>
        <p:spPr bwMode="auto">
          <a:xfrm>
            <a:off x="1133475" y="1565275"/>
            <a:ext cx="3276600" cy="461963"/>
          </a:xfrm>
          <a:prstGeom prst="rect">
            <a:avLst/>
          </a:prstGeom>
          <a:noFill/>
          <a:ln w="9525">
            <a:noFill/>
            <a:miter lim="800000"/>
            <a:headEnd/>
            <a:tailEnd/>
          </a:ln>
        </p:spPr>
        <p:txBody>
          <a:bodyPr>
            <a:spAutoFit/>
          </a:bodyPr>
          <a:lstStyle/>
          <a:p>
            <a:r>
              <a:rPr lang="en-US" sz="2400" dirty="0">
                <a:solidFill>
                  <a:srgbClr val="0000FF"/>
                </a:solidFill>
              </a:rPr>
              <a:t>Symmetric stretch</a:t>
            </a:r>
          </a:p>
        </p:txBody>
      </p:sp>
      <p:sp>
        <p:nvSpPr>
          <p:cNvPr id="55302" name="TextBox 5"/>
          <p:cNvSpPr txBox="1">
            <a:spLocks noChangeArrowheads="1"/>
          </p:cNvSpPr>
          <p:nvPr/>
        </p:nvSpPr>
        <p:spPr bwMode="auto">
          <a:xfrm>
            <a:off x="1143000" y="2122488"/>
            <a:ext cx="3276600" cy="461962"/>
          </a:xfrm>
          <a:prstGeom prst="rect">
            <a:avLst/>
          </a:prstGeom>
          <a:noFill/>
          <a:ln w="9525">
            <a:noFill/>
            <a:miter lim="800000"/>
            <a:headEnd/>
            <a:tailEnd/>
          </a:ln>
        </p:spPr>
        <p:txBody>
          <a:bodyPr>
            <a:spAutoFit/>
          </a:bodyPr>
          <a:lstStyle/>
          <a:p>
            <a:r>
              <a:rPr lang="en-US" sz="2400" dirty="0">
                <a:solidFill>
                  <a:srgbClr val="0000FF"/>
                </a:solidFill>
              </a:rPr>
              <a:t>Bend (Scissoring)</a:t>
            </a:r>
          </a:p>
        </p:txBody>
      </p:sp>
      <p:sp>
        <p:nvSpPr>
          <p:cNvPr id="55303" name="TextBox 6"/>
          <p:cNvSpPr txBox="1">
            <a:spLocks noChangeArrowheads="1"/>
          </p:cNvSpPr>
          <p:nvPr/>
        </p:nvSpPr>
        <p:spPr bwMode="auto">
          <a:xfrm>
            <a:off x="1143000" y="2662238"/>
            <a:ext cx="3276600" cy="461962"/>
          </a:xfrm>
          <a:prstGeom prst="rect">
            <a:avLst/>
          </a:prstGeom>
          <a:noFill/>
          <a:ln w="9525">
            <a:noFill/>
            <a:miter lim="800000"/>
            <a:headEnd/>
            <a:tailEnd/>
          </a:ln>
        </p:spPr>
        <p:txBody>
          <a:bodyPr>
            <a:spAutoFit/>
          </a:bodyPr>
          <a:lstStyle/>
          <a:p>
            <a:r>
              <a:rPr lang="en-US" sz="2400" dirty="0">
                <a:solidFill>
                  <a:srgbClr val="0000FF"/>
                </a:solidFill>
              </a:rPr>
              <a:t>Asymmetric stretch</a:t>
            </a:r>
          </a:p>
        </p:txBody>
      </p:sp>
      <p:sp>
        <p:nvSpPr>
          <p:cNvPr id="55304" name="TextBox 9"/>
          <p:cNvSpPr txBox="1">
            <a:spLocks noChangeArrowheads="1"/>
          </p:cNvSpPr>
          <p:nvPr/>
        </p:nvSpPr>
        <p:spPr bwMode="auto">
          <a:xfrm>
            <a:off x="304800" y="6073775"/>
            <a:ext cx="8620125" cy="708025"/>
          </a:xfrm>
          <a:prstGeom prst="rect">
            <a:avLst/>
          </a:prstGeom>
          <a:noFill/>
          <a:ln w="9525">
            <a:noFill/>
            <a:miter lim="800000"/>
            <a:headEnd/>
            <a:tailEnd/>
          </a:ln>
        </p:spPr>
        <p:txBody>
          <a:bodyPr>
            <a:spAutoFit/>
          </a:bodyPr>
          <a:lstStyle/>
          <a:p>
            <a:r>
              <a:rPr lang="en-US" sz="2000" dirty="0"/>
              <a:t>A non-linear molecule of N atoms has 3N-6 normal modes of vibration; a linear molecule has 3N-5.</a:t>
            </a:r>
          </a:p>
        </p:txBody>
      </p:sp>
      <p:sp>
        <p:nvSpPr>
          <p:cNvPr id="55305" name="TextBox 12"/>
          <p:cNvSpPr txBox="1">
            <a:spLocks noChangeArrowheads="1"/>
          </p:cNvSpPr>
          <p:nvPr/>
        </p:nvSpPr>
        <p:spPr bwMode="auto">
          <a:xfrm>
            <a:off x="355600" y="1143000"/>
            <a:ext cx="3676650" cy="400050"/>
          </a:xfrm>
          <a:prstGeom prst="rect">
            <a:avLst/>
          </a:prstGeom>
          <a:noFill/>
          <a:ln w="9525">
            <a:noFill/>
            <a:miter lim="800000"/>
            <a:headEnd/>
            <a:tailEnd/>
          </a:ln>
        </p:spPr>
        <p:txBody>
          <a:bodyPr wrap="none">
            <a:spAutoFit/>
          </a:bodyPr>
          <a:lstStyle/>
          <a:p>
            <a:r>
              <a:rPr lang="en-US" sz="2000">
                <a:solidFill>
                  <a:srgbClr val="FF0000"/>
                </a:solidFill>
              </a:rPr>
              <a:t>Fundamental or normal modes</a:t>
            </a:r>
          </a:p>
        </p:txBody>
      </p:sp>
      <p:pic>
        <p:nvPicPr>
          <p:cNvPr id="55306" name="Picture 12" descr="fig9-4.pdf"/>
          <p:cNvPicPr>
            <a:picLocks noChangeAspect="1"/>
          </p:cNvPicPr>
          <p:nvPr/>
        </p:nvPicPr>
        <p:blipFill>
          <a:blip r:embed="rId4"/>
          <a:srcRect/>
          <a:stretch>
            <a:fillRect/>
          </a:stretch>
        </p:blipFill>
        <p:spPr bwMode="auto">
          <a:xfrm>
            <a:off x="3962400" y="990600"/>
            <a:ext cx="4622800" cy="46847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linds(horizontal)">
                                      <p:cBhvr>
                                        <p:cTn id="7" dur="500"/>
                                        <p:tgtEl>
                                          <p:spTgt spid="552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blinds(horizontal)">
                                      <p:cBhvr>
                                        <p:cTn id="12" dur="500"/>
                                        <p:tgtEl>
                                          <p:spTgt spid="553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02"/>
                                        </p:tgtEl>
                                        <p:attrNameLst>
                                          <p:attrName>style.visibility</p:attrName>
                                        </p:attrNameLst>
                                      </p:cBhvr>
                                      <p:to>
                                        <p:strVal val="visible"/>
                                      </p:to>
                                    </p:set>
                                    <p:animEffect transition="in" filter="blinds(horizontal)">
                                      <p:cBhvr>
                                        <p:cTn id="17" dur="500"/>
                                        <p:tgtEl>
                                          <p:spTgt spid="553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blinds(horizontal)">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300">
                                            <p:txEl>
                                              <p:pRg st="1" end="1"/>
                                            </p:txEl>
                                          </p:spTgt>
                                        </p:tgtEl>
                                        <p:attrNameLst>
                                          <p:attrName>style.visibility</p:attrName>
                                        </p:attrNameLst>
                                      </p:cBhvr>
                                      <p:to>
                                        <p:strVal val="visible"/>
                                      </p:to>
                                    </p:set>
                                    <p:animEffect transition="in" filter="blinds(horizontal)">
                                      <p:cBhvr>
                                        <p:cTn id="27" dur="500"/>
                                        <p:tgtEl>
                                          <p:spTgt spid="5530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304">
                                            <p:txEl>
                                              <p:pRg st="0" end="0"/>
                                            </p:txEl>
                                          </p:spTgt>
                                        </p:tgtEl>
                                        <p:attrNameLst>
                                          <p:attrName>style.visibility</p:attrName>
                                        </p:attrNameLst>
                                      </p:cBhvr>
                                      <p:to>
                                        <p:strVal val="visible"/>
                                      </p:to>
                                    </p:set>
                                    <p:animEffect transition="in" filter="blinds(horizontal)">
                                      <p:cBhvr>
                                        <p:cTn id="32" dur="500"/>
                                        <p:tgtEl>
                                          <p:spTgt spid="553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2" grpId="0"/>
      <p:bldP spid="553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228600" y="152400"/>
            <a:ext cx="8610600" cy="965200"/>
          </a:xfrm>
        </p:spPr>
        <p:txBody>
          <a:bodyPr/>
          <a:lstStyle/>
          <a:p>
            <a:pPr eaLnBrk="1" hangingPunct="1">
              <a:lnSpc>
                <a:spcPct val="90000"/>
              </a:lnSpc>
            </a:pPr>
            <a:r>
              <a:rPr lang="en-US" sz="3200" dirty="0" smtClean="0">
                <a:solidFill>
                  <a:srgbClr val="FF0000"/>
                </a:solidFill>
                <a:latin typeface="Arial" pitchFamily="34" charset="0"/>
                <a:ea typeface="ＭＳ Ｐゴシック" pitchFamily="34" charset="-128"/>
                <a:cs typeface="Arial" pitchFamily="34" charset="0"/>
              </a:rPr>
              <a:t>Absorption frequency for a diatomic molecule</a:t>
            </a:r>
          </a:p>
        </p:txBody>
      </p:sp>
      <p:sp>
        <p:nvSpPr>
          <p:cNvPr id="56324" name="TextBox 5"/>
          <p:cNvSpPr txBox="1">
            <a:spLocks noChangeArrowheads="1"/>
          </p:cNvSpPr>
          <p:nvPr/>
        </p:nvSpPr>
        <p:spPr bwMode="auto">
          <a:xfrm>
            <a:off x="228600" y="3200400"/>
            <a:ext cx="6172200" cy="3477875"/>
          </a:xfrm>
          <a:prstGeom prst="rect">
            <a:avLst/>
          </a:prstGeom>
          <a:noFill/>
          <a:ln w="9525">
            <a:noFill/>
            <a:miter lim="800000"/>
            <a:headEnd/>
            <a:tailEnd/>
          </a:ln>
        </p:spPr>
        <p:txBody>
          <a:bodyPr wrap="square">
            <a:spAutoFit/>
          </a:bodyPr>
          <a:lstStyle/>
          <a:p>
            <a:r>
              <a:rPr lang="en-US" sz="2000" b="1"/>
              <a:t>m</a:t>
            </a:r>
            <a:r>
              <a:rPr lang="en-US" sz="2000" b="1" baseline="-25000"/>
              <a:t>1</a:t>
            </a:r>
            <a:r>
              <a:rPr lang="en-US" sz="2000" b="1"/>
              <a:t>, m</a:t>
            </a:r>
            <a:r>
              <a:rPr lang="en-US" sz="2000" b="1" baseline="-25000"/>
              <a:t>2</a:t>
            </a:r>
            <a:r>
              <a:rPr lang="en-US" sz="2000" b="1"/>
              <a:t> </a:t>
            </a:r>
            <a:r>
              <a:rPr lang="en-US" sz="2000"/>
              <a:t>= atomic mass of vibrating atoms</a:t>
            </a:r>
          </a:p>
          <a:p>
            <a:r>
              <a:rPr lang="en-US" sz="2000" b="1"/>
              <a:t>c</a:t>
            </a:r>
            <a:r>
              <a:rPr lang="en-US" sz="2000"/>
              <a:t> = speed of light [3×10</a:t>
            </a:r>
            <a:r>
              <a:rPr lang="en-US" sz="2000" baseline="30000"/>
              <a:t>8</a:t>
            </a:r>
            <a:r>
              <a:rPr lang="en-US" sz="2000"/>
              <a:t> m s</a:t>
            </a:r>
            <a:r>
              <a:rPr lang="en-US" sz="2000" baseline="30000"/>
              <a:t>-1</a:t>
            </a:r>
            <a:r>
              <a:rPr lang="en-US" sz="2000"/>
              <a:t>]</a:t>
            </a:r>
          </a:p>
          <a:p>
            <a:r>
              <a:rPr lang="en-US" sz="2000" b="1"/>
              <a:t>V</a:t>
            </a:r>
            <a:r>
              <a:rPr lang="en-US" sz="2000"/>
              <a:t> = wavenumber [cm</a:t>
            </a:r>
            <a:r>
              <a:rPr lang="en-US" sz="2000" baseline="30000"/>
              <a:t>-1</a:t>
            </a:r>
            <a:r>
              <a:rPr lang="en-US" sz="2000"/>
              <a:t>]</a:t>
            </a:r>
          </a:p>
          <a:p>
            <a:r>
              <a:rPr lang="en-US" sz="2000" b="1"/>
              <a:t>A</a:t>
            </a:r>
            <a:r>
              <a:rPr lang="en-US" sz="2000" b="1" baseline="-25000"/>
              <a:t>v</a:t>
            </a:r>
            <a:r>
              <a:rPr lang="en-US" sz="2000"/>
              <a:t> = Avogadro’s number [6.023×10</a:t>
            </a:r>
            <a:r>
              <a:rPr lang="en-US" sz="2000" baseline="30000"/>
              <a:t>23</a:t>
            </a:r>
            <a:r>
              <a:rPr lang="en-US" sz="2000"/>
              <a:t> atoms mole</a:t>
            </a:r>
            <a:r>
              <a:rPr lang="en-US" sz="2000" baseline="30000"/>
              <a:t>-1</a:t>
            </a:r>
            <a:r>
              <a:rPr lang="en-US" sz="2000"/>
              <a:t>]</a:t>
            </a:r>
            <a:endParaRPr lang="en-US" sz="2000" b="1"/>
          </a:p>
          <a:p>
            <a:r>
              <a:rPr lang="en-US" sz="2000" b="1"/>
              <a:t>k</a:t>
            </a:r>
            <a:r>
              <a:rPr lang="en-US" sz="2000"/>
              <a:t> = force constant (bond strength) [dynes cm</a:t>
            </a:r>
            <a:r>
              <a:rPr lang="en-US" sz="2000" baseline="30000"/>
              <a:t>-1</a:t>
            </a:r>
            <a:r>
              <a:rPr lang="en-US" sz="2000"/>
              <a:t>]</a:t>
            </a:r>
          </a:p>
          <a:p>
            <a:endParaRPr lang="en-US" sz="2000"/>
          </a:p>
          <a:p>
            <a:r>
              <a:rPr lang="en-US" sz="2000"/>
              <a:t>For a single bond, 	k = 5×10</a:t>
            </a:r>
            <a:r>
              <a:rPr lang="en-US" sz="2000" baseline="30000"/>
              <a:t>5</a:t>
            </a:r>
            <a:r>
              <a:rPr lang="en-US" sz="2000"/>
              <a:t> dynes cm</a:t>
            </a:r>
            <a:r>
              <a:rPr lang="en-US" sz="2000" baseline="30000"/>
              <a:t>-1</a:t>
            </a:r>
            <a:endParaRPr lang="en-US" sz="2000"/>
          </a:p>
          <a:p>
            <a:r>
              <a:rPr lang="en-US" sz="2000"/>
              <a:t>For a double bond, 	k = 10×10</a:t>
            </a:r>
            <a:r>
              <a:rPr lang="en-US" sz="2000" baseline="30000"/>
              <a:t>5</a:t>
            </a:r>
            <a:r>
              <a:rPr lang="en-US" sz="2000"/>
              <a:t> dynes cm</a:t>
            </a:r>
            <a:r>
              <a:rPr lang="en-US" sz="2000" baseline="30000"/>
              <a:t>-1</a:t>
            </a:r>
            <a:endParaRPr lang="en-US" sz="2000"/>
          </a:p>
          <a:p>
            <a:r>
              <a:rPr lang="en-US" sz="2000"/>
              <a:t>For a triple bond, 	k = 15×10</a:t>
            </a:r>
            <a:r>
              <a:rPr lang="en-US" sz="2000" baseline="30000"/>
              <a:t>5</a:t>
            </a:r>
            <a:r>
              <a:rPr lang="en-US" sz="2000"/>
              <a:t> dynes cm</a:t>
            </a:r>
            <a:r>
              <a:rPr lang="en-US" sz="2000" baseline="30000"/>
              <a:t>-1</a:t>
            </a:r>
            <a:endParaRPr lang="en-US" sz="2000"/>
          </a:p>
          <a:p>
            <a:endParaRPr lang="en-US" sz="2000"/>
          </a:p>
          <a:p>
            <a:endParaRPr lang="en-US" sz="2000"/>
          </a:p>
        </p:txBody>
      </p:sp>
      <p:graphicFrame>
        <p:nvGraphicFramePr>
          <p:cNvPr id="56322" name="Object 2"/>
          <p:cNvGraphicFramePr>
            <a:graphicFrameLocks noChangeAspect="1"/>
          </p:cNvGraphicFramePr>
          <p:nvPr/>
        </p:nvGraphicFramePr>
        <p:xfrm>
          <a:off x="533400" y="1371600"/>
          <a:ext cx="4367212" cy="1295400"/>
        </p:xfrm>
        <a:graphic>
          <a:graphicData uri="http://schemas.openxmlformats.org/presentationml/2006/ole">
            <p:oleObj spid="_x0000_s110594" name="Equation" r:id="rId3" imgW="1498600" imgH="444500" progId="Equation.3">
              <p:embed/>
            </p:oleObj>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srcRect/>
          <a:stretch>
            <a:fillRect/>
          </a:stretch>
        </p:blipFill>
        <p:spPr bwMode="auto">
          <a:xfrm>
            <a:off x="416733" y="381001"/>
            <a:ext cx="8346267" cy="33527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5556" name="Picture 4"/>
          <p:cNvPicPr>
            <a:picLocks noChangeAspect="1" noChangeArrowheads="1"/>
          </p:cNvPicPr>
          <p:nvPr/>
        </p:nvPicPr>
        <p:blipFill>
          <a:blip r:embed="rId3" cstate="print"/>
          <a:srcRect/>
          <a:stretch>
            <a:fillRect/>
          </a:stretch>
        </p:blipFill>
        <p:spPr bwMode="auto">
          <a:xfrm>
            <a:off x="6624638" y="698500"/>
            <a:ext cx="2519362" cy="863600"/>
          </a:xfrm>
          <a:prstGeom prst="rect">
            <a:avLst/>
          </a:prstGeom>
          <a:noFill/>
        </p:spPr>
      </p:pic>
      <p:pic>
        <p:nvPicPr>
          <p:cNvPr id="1175557" name="Picture 5"/>
          <p:cNvPicPr>
            <a:picLocks noChangeAspect="1" noChangeArrowheads="1"/>
          </p:cNvPicPr>
          <p:nvPr/>
        </p:nvPicPr>
        <p:blipFill>
          <a:blip r:embed="rId4" cstate="print"/>
          <a:srcRect/>
          <a:stretch>
            <a:fillRect/>
          </a:stretch>
        </p:blipFill>
        <p:spPr bwMode="auto">
          <a:xfrm>
            <a:off x="6624638" y="1516063"/>
            <a:ext cx="2519362" cy="1101725"/>
          </a:xfrm>
          <a:prstGeom prst="rect">
            <a:avLst/>
          </a:prstGeom>
          <a:noFill/>
        </p:spPr>
      </p:pic>
      <p:pic>
        <p:nvPicPr>
          <p:cNvPr id="1175558" name="Picture 6"/>
          <p:cNvPicPr>
            <a:picLocks noChangeAspect="1" noChangeArrowheads="1"/>
          </p:cNvPicPr>
          <p:nvPr/>
        </p:nvPicPr>
        <p:blipFill>
          <a:blip r:embed="rId5" cstate="print"/>
          <a:srcRect/>
          <a:stretch>
            <a:fillRect/>
          </a:stretch>
        </p:blipFill>
        <p:spPr bwMode="auto">
          <a:xfrm>
            <a:off x="6624638" y="2611438"/>
            <a:ext cx="2519362" cy="960437"/>
          </a:xfrm>
          <a:prstGeom prst="rect">
            <a:avLst/>
          </a:prstGeom>
          <a:noFill/>
        </p:spPr>
      </p:pic>
      <p:pic>
        <p:nvPicPr>
          <p:cNvPr id="1175559" name="Picture 7"/>
          <p:cNvPicPr>
            <a:picLocks noChangeAspect="1" noChangeArrowheads="1"/>
          </p:cNvPicPr>
          <p:nvPr/>
        </p:nvPicPr>
        <p:blipFill>
          <a:blip r:embed="rId6" cstate="print"/>
          <a:srcRect/>
          <a:stretch>
            <a:fillRect/>
          </a:stretch>
        </p:blipFill>
        <p:spPr bwMode="auto">
          <a:xfrm>
            <a:off x="6624638" y="3525838"/>
            <a:ext cx="2519362" cy="809625"/>
          </a:xfrm>
          <a:prstGeom prst="rect">
            <a:avLst/>
          </a:prstGeom>
          <a:noFill/>
        </p:spPr>
      </p:pic>
      <p:sp>
        <p:nvSpPr>
          <p:cNvPr id="1175560" name="Rectangle 8"/>
          <p:cNvSpPr>
            <a:spLocks noChangeArrowheads="1"/>
          </p:cNvSpPr>
          <p:nvPr/>
        </p:nvSpPr>
        <p:spPr bwMode="auto">
          <a:xfrm>
            <a:off x="179388" y="769938"/>
            <a:ext cx="6048375" cy="3240087"/>
          </a:xfrm>
          <a:prstGeom prst="rect">
            <a:avLst/>
          </a:prstGeom>
          <a:solidFill>
            <a:schemeClr val="accent1"/>
          </a:solidFill>
          <a:ln w="9525">
            <a:solidFill>
              <a:schemeClr val="tx1"/>
            </a:solidFill>
            <a:miter lim="800000"/>
            <a:headEnd/>
            <a:tailEnd/>
          </a:ln>
          <a:effectLst/>
        </p:spPr>
        <p:txBody>
          <a:bodyPr wrap="none" tIns="108000" bIns="108000" anchor="ctr"/>
          <a:lstStyle/>
          <a:p>
            <a:endParaRPr lang="en-US"/>
          </a:p>
        </p:txBody>
      </p:sp>
      <p:pic>
        <p:nvPicPr>
          <p:cNvPr id="1175561" name="Picture 9" descr="H20 vibrations"/>
          <p:cNvPicPr>
            <a:picLocks noChangeAspect="1" noChangeArrowheads="1" noCrop="1"/>
          </p:cNvPicPr>
          <p:nvPr/>
        </p:nvPicPr>
        <p:blipFill>
          <a:blip r:embed="rId7" cstate="print"/>
          <a:srcRect/>
          <a:stretch>
            <a:fillRect/>
          </a:stretch>
        </p:blipFill>
        <p:spPr bwMode="auto">
          <a:xfrm>
            <a:off x="323850" y="1346200"/>
            <a:ext cx="5562600" cy="2328863"/>
          </a:xfrm>
          <a:prstGeom prst="rect">
            <a:avLst/>
          </a:prstGeom>
          <a:noFill/>
        </p:spPr>
      </p:pic>
      <p:sp>
        <p:nvSpPr>
          <p:cNvPr id="10" name="TextBox 9"/>
          <p:cNvSpPr txBox="1"/>
          <p:nvPr/>
        </p:nvSpPr>
        <p:spPr>
          <a:xfrm>
            <a:off x="381000" y="156865"/>
            <a:ext cx="760144" cy="461665"/>
          </a:xfrm>
          <a:prstGeom prst="rect">
            <a:avLst/>
          </a:prstGeom>
          <a:noFill/>
        </p:spPr>
        <p:txBody>
          <a:bodyPr wrap="none" rtlCol="0">
            <a:spAutoFit/>
          </a:bodyPr>
          <a:lstStyle/>
          <a:p>
            <a:r>
              <a:rPr lang="en-US" dirty="0" smtClean="0"/>
              <a:t>H</a:t>
            </a:r>
            <a:r>
              <a:rPr lang="en-US" baseline="-25000" dirty="0" smtClean="0"/>
              <a:t>2</a:t>
            </a:r>
            <a:r>
              <a:rPr lang="en-US" dirty="0" smtClean="0"/>
              <a:t>O</a:t>
            </a:r>
            <a:endParaRPr lang="en-US" dirty="0"/>
          </a:p>
        </p:txBody>
      </p:sp>
      <p:sp>
        <p:nvSpPr>
          <p:cNvPr id="11" name="TextBox 10"/>
          <p:cNvSpPr txBox="1"/>
          <p:nvPr/>
        </p:nvSpPr>
        <p:spPr>
          <a:xfrm>
            <a:off x="7393256" y="152400"/>
            <a:ext cx="760144" cy="461665"/>
          </a:xfrm>
          <a:prstGeom prst="rect">
            <a:avLst/>
          </a:prstGeom>
          <a:noFill/>
        </p:spPr>
        <p:txBody>
          <a:bodyPr wrap="none" rtlCol="0">
            <a:spAutoFit/>
          </a:bodyPr>
          <a:lstStyle/>
          <a:p>
            <a:r>
              <a:rPr lang="en-US" dirty="0" smtClean="0"/>
              <a:t>CO</a:t>
            </a:r>
            <a:r>
              <a:rPr lang="en-US" baseline="-25000" dirty="0" smtClean="0"/>
              <a:t>2</a:t>
            </a:r>
            <a:endParaRPr lang="en-US" dirty="0"/>
          </a:p>
        </p:txBody>
      </p:sp>
      <p:pic>
        <p:nvPicPr>
          <p:cNvPr id="13" name="Picture 5"/>
          <p:cNvPicPr>
            <a:picLocks noChangeAspect="1" noChangeArrowheads="1"/>
          </p:cNvPicPr>
          <p:nvPr/>
        </p:nvPicPr>
        <p:blipFill>
          <a:blip r:embed="rId8" cstate="print"/>
          <a:srcRect/>
          <a:stretch>
            <a:fillRect/>
          </a:stretch>
        </p:blipFill>
        <p:spPr bwMode="auto">
          <a:xfrm>
            <a:off x="381000" y="4394200"/>
            <a:ext cx="4038600" cy="2387600"/>
          </a:xfrm>
          <a:prstGeom prst="rect">
            <a:avLst/>
          </a:prstGeom>
          <a:noFill/>
          <a:ln w="25400">
            <a:noFill/>
            <a:miter lim="800000"/>
            <a:headEnd/>
            <a:tailEnd/>
          </a:ln>
          <a:effectLst/>
        </p:spPr>
      </p:pic>
      <p:pic>
        <p:nvPicPr>
          <p:cNvPr id="14" name="Picture 1"/>
          <p:cNvPicPr>
            <a:picLocks noChangeAspect="1" noChangeArrowheads="1"/>
          </p:cNvPicPr>
          <p:nvPr/>
        </p:nvPicPr>
        <p:blipFill>
          <a:blip r:embed="rId9"/>
          <a:srcRect/>
          <a:stretch>
            <a:fillRect/>
          </a:stretch>
        </p:blipFill>
        <p:spPr bwMode="auto">
          <a:xfrm>
            <a:off x="4733925" y="4337050"/>
            <a:ext cx="3952875" cy="23431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561"/>
                                        </p:tgtEl>
                                        <p:attrNameLst>
                                          <p:attrName>style.visibility</p:attrName>
                                        </p:attrNameLst>
                                      </p:cBhvr>
                                      <p:to>
                                        <p:strVal val="visible"/>
                                      </p:to>
                                    </p:set>
                                    <p:anim calcmode="lin" valueType="num">
                                      <p:cBhvr additive="base">
                                        <p:cTn id="7" dur="500" fill="hold"/>
                                        <p:tgtEl>
                                          <p:spTgt spid="1175561"/>
                                        </p:tgtEl>
                                        <p:attrNameLst>
                                          <p:attrName>ppt_x</p:attrName>
                                        </p:attrNameLst>
                                      </p:cBhvr>
                                      <p:tavLst>
                                        <p:tav tm="0">
                                          <p:val>
                                            <p:strVal val="#ppt_x"/>
                                          </p:val>
                                        </p:tav>
                                        <p:tav tm="100000">
                                          <p:val>
                                            <p:strVal val="#ppt_x"/>
                                          </p:val>
                                        </p:tav>
                                      </p:tavLst>
                                    </p:anim>
                                    <p:anim calcmode="lin" valueType="num">
                                      <p:cBhvr additive="base">
                                        <p:cTn id="8" dur="500" fill="hold"/>
                                        <p:tgtEl>
                                          <p:spTgt spid="11755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75560"/>
                                        </p:tgtEl>
                                        <p:attrNameLst>
                                          <p:attrName>style.visibility</p:attrName>
                                        </p:attrNameLst>
                                      </p:cBhvr>
                                      <p:to>
                                        <p:strVal val="visible"/>
                                      </p:to>
                                    </p:set>
                                    <p:anim calcmode="lin" valueType="num">
                                      <p:cBhvr additive="base">
                                        <p:cTn id="11" dur="500" fill="hold"/>
                                        <p:tgtEl>
                                          <p:spTgt spid="1175560"/>
                                        </p:tgtEl>
                                        <p:attrNameLst>
                                          <p:attrName>ppt_x</p:attrName>
                                        </p:attrNameLst>
                                      </p:cBhvr>
                                      <p:tavLst>
                                        <p:tav tm="0">
                                          <p:val>
                                            <p:strVal val="#ppt_x"/>
                                          </p:val>
                                        </p:tav>
                                        <p:tav tm="100000">
                                          <p:val>
                                            <p:strVal val="#ppt_x"/>
                                          </p:val>
                                        </p:tav>
                                      </p:tavLst>
                                    </p:anim>
                                    <p:anim calcmode="lin" valueType="num">
                                      <p:cBhvr additive="base">
                                        <p:cTn id="12" dur="500" fill="hold"/>
                                        <p:tgtEl>
                                          <p:spTgt spid="117556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75556"/>
                                        </p:tgtEl>
                                        <p:attrNameLst>
                                          <p:attrName>style.visibility</p:attrName>
                                        </p:attrNameLst>
                                      </p:cBhvr>
                                      <p:to>
                                        <p:strVal val="visible"/>
                                      </p:to>
                                    </p:set>
                                    <p:anim calcmode="lin" valueType="num">
                                      <p:cBhvr additive="base">
                                        <p:cTn id="15" dur="500" fill="hold"/>
                                        <p:tgtEl>
                                          <p:spTgt spid="1175556"/>
                                        </p:tgtEl>
                                        <p:attrNameLst>
                                          <p:attrName>ppt_x</p:attrName>
                                        </p:attrNameLst>
                                      </p:cBhvr>
                                      <p:tavLst>
                                        <p:tav tm="0">
                                          <p:val>
                                            <p:strVal val="#ppt_x"/>
                                          </p:val>
                                        </p:tav>
                                        <p:tav tm="100000">
                                          <p:val>
                                            <p:strVal val="#ppt_x"/>
                                          </p:val>
                                        </p:tav>
                                      </p:tavLst>
                                    </p:anim>
                                    <p:anim calcmode="lin" valueType="num">
                                      <p:cBhvr additive="base">
                                        <p:cTn id="16" dur="500" fill="hold"/>
                                        <p:tgtEl>
                                          <p:spTgt spid="117555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5557"/>
                                        </p:tgtEl>
                                        <p:attrNameLst>
                                          <p:attrName>style.visibility</p:attrName>
                                        </p:attrNameLst>
                                      </p:cBhvr>
                                      <p:to>
                                        <p:strVal val="visible"/>
                                      </p:to>
                                    </p:set>
                                    <p:anim calcmode="lin" valueType="num">
                                      <p:cBhvr additive="base">
                                        <p:cTn id="19" dur="500" fill="hold"/>
                                        <p:tgtEl>
                                          <p:spTgt spid="1175557"/>
                                        </p:tgtEl>
                                        <p:attrNameLst>
                                          <p:attrName>ppt_x</p:attrName>
                                        </p:attrNameLst>
                                      </p:cBhvr>
                                      <p:tavLst>
                                        <p:tav tm="0">
                                          <p:val>
                                            <p:strVal val="#ppt_x"/>
                                          </p:val>
                                        </p:tav>
                                        <p:tav tm="100000">
                                          <p:val>
                                            <p:strVal val="#ppt_x"/>
                                          </p:val>
                                        </p:tav>
                                      </p:tavLst>
                                    </p:anim>
                                    <p:anim calcmode="lin" valueType="num">
                                      <p:cBhvr additive="base">
                                        <p:cTn id="20" dur="500" fill="hold"/>
                                        <p:tgtEl>
                                          <p:spTgt spid="11755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75558"/>
                                        </p:tgtEl>
                                        <p:attrNameLst>
                                          <p:attrName>style.visibility</p:attrName>
                                        </p:attrNameLst>
                                      </p:cBhvr>
                                      <p:to>
                                        <p:strVal val="visible"/>
                                      </p:to>
                                    </p:set>
                                    <p:anim calcmode="lin" valueType="num">
                                      <p:cBhvr additive="base">
                                        <p:cTn id="23" dur="500" fill="hold"/>
                                        <p:tgtEl>
                                          <p:spTgt spid="1175558"/>
                                        </p:tgtEl>
                                        <p:attrNameLst>
                                          <p:attrName>ppt_x</p:attrName>
                                        </p:attrNameLst>
                                      </p:cBhvr>
                                      <p:tavLst>
                                        <p:tav tm="0">
                                          <p:val>
                                            <p:strVal val="#ppt_x"/>
                                          </p:val>
                                        </p:tav>
                                        <p:tav tm="100000">
                                          <p:val>
                                            <p:strVal val="#ppt_x"/>
                                          </p:val>
                                        </p:tav>
                                      </p:tavLst>
                                    </p:anim>
                                    <p:anim calcmode="lin" valueType="num">
                                      <p:cBhvr additive="base">
                                        <p:cTn id="24" dur="500" fill="hold"/>
                                        <p:tgtEl>
                                          <p:spTgt spid="11755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75559"/>
                                        </p:tgtEl>
                                        <p:attrNameLst>
                                          <p:attrName>style.visibility</p:attrName>
                                        </p:attrNameLst>
                                      </p:cBhvr>
                                      <p:to>
                                        <p:strVal val="visible"/>
                                      </p:to>
                                    </p:set>
                                    <p:anim calcmode="lin" valueType="num">
                                      <p:cBhvr additive="base">
                                        <p:cTn id="27" dur="500" fill="hold"/>
                                        <p:tgtEl>
                                          <p:spTgt spid="1175559"/>
                                        </p:tgtEl>
                                        <p:attrNameLst>
                                          <p:attrName>ppt_x</p:attrName>
                                        </p:attrNameLst>
                                      </p:cBhvr>
                                      <p:tavLst>
                                        <p:tav tm="0">
                                          <p:val>
                                            <p:strVal val="#ppt_x"/>
                                          </p:val>
                                        </p:tav>
                                        <p:tav tm="100000">
                                          <p:val>
                                            <p:strVal val="#ppt_x"/>
                                          </p:val>
                                        </p:tav>
                                      </p:tavLst>
                                    </p:anim>
                                    <p:anim calcmode="lin" valueType="num">
                                      <p:cBhvr additive="base">
                                        <p:cTn id="28" dur="500" fill="hold"/>
                                        <p:tgtEl>
                                          <p:spTgt spid="117555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66725" y="228600"/>
            <a:ext cx="8169275" cy="965200"/>
          </a:xfrm>
        </p:spPr>
        <p:txBody>
          <a:bodyPr/>
          <a:lstStyle/>
          <a:p>
            <a:pPr eaLnBrk="1" hangingPunct="1">
              <a:lnSpc>
                <a:spcPct val="90000"/>
              </a:lnSpc>
            </a:pPr>
            <a:r>
              <a:rPr lang="en-US" sz="3600" smtClean="0">
                <a:solidFill>
                  <a:srgbClr val="FF0000"/>
                </a:solidFill>
                <a:latin typeface="Arial" pitchFamily="34" charset="0"/>
                <a:ea typeface="ＭＳ Ｐゴシック" pitchFamily="34" charset="-128"/>
                <a:cs typeface="Arial" pitchFamily="34" charset="0"/>
              </a:rPr>
              <a:t>Infrared (IR) interactions</a:t>
            </a:r>
          </a:p>
        </p:txBody>
      </p:sp>
      <p:graphicFrame>
        <p:nvGraphicFramePr>
          <p:cNvPr id="8" name="Table 7"/>
          <p:cNvGraphicFramePr>
            <a:graphicFrameLocks noGrp="1"/>
          </p:cNvGraphicFramePr>
          <p:nvPr/>
        </p:nvGraphicFramePr>
        <p:xfrm>
          <a:off x="304800" y="1676400"/>
          <a:ext cx="8169275" cy="2840355"/>
        </p:xfrm>
        <a:graphic>
          <a:graphicData uri="http://schemas.openxmlformats.org/drawingml/2006/table">
            <a:tbl>
              <a:tblPr/>
              <a:tblGrid>
                <a:gridCol w="1633538"/>
                <a:gridCol w="1633537"/>
                <a:gridCol w="1635125"/>
                <a:gridCol w="1633538"/>
                <a:gridCol w="1633537"/>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Region</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Wavelength [µm]</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Energy [meV]</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Wavenumber [cm</a:t>
                      </a:r>
                      <a:r>
                        <a:rPr kumimoji="0" lang="en-US" sz="1800" b="1" i="0" u="none" strike="noStrike" cap="none" normalizeH="0" baseline="30000" smtClean="0">
                          <a:ln>
                            <a:noFill/>
                          </a:ln>
                          <a:solidFill>
                            <a:schemeClr val="tx1"/>
                          </a:solidFill>
                          <a:effectLst/>
                          <a:latin typeface="Arial" pitchFamily="34" charset="0"/>
                          <a:ea typeface="ＭＳ Ｐゴシック" pitchFamily="34" charset="-128"/>
                          <a:cs typeface="Arial" pitchFamily="34" charset="0"/>
                        </a:rPr>
                        <a:t>-1</a:t>
                      </a:r>
                      <a:r>
                        <a:rPr kumimoji="0" lang="en-US" sz="18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Type of excitation</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Far IR</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50 - 1000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1.2 - 25</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10 – 200</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Lattice vibrations,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Molecular rotations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Mid IR</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2.5 - 50</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25 - 496</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200 - 4000</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Molecular vibrations</a:t>
                      </a:r>
                    </a:p>
                  </a:txBody>
                  <a:tcPr horzOverflow="overflow">
                    <a:lnL>
                      <a:noFill/>
                    </a:lnL>
                    <a:lnR>
                      <a:noFill/>
                    </a:lnR>
                    <a:lnT>
                      <a:noFill/>
                    </a:lnT>
                    <a:lnB>
                      <a:noFill/>
                    </a:lnB>
                    <a:lnTlToBr>
                      <a:noFill/>
                    </a:lnTlToBr>
                    <a:lnBlToTr>
                      <a:noFill/>
                    </a:lnBlToTr>
                    <a:no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Near IR</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1 - 2.5</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496 - 1240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4000 - 10000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Overtones</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sp>
        <p:nvSpPr>
          <p:cNvPr id="4" name="TextBox 3"/>
          <p:cNvSpPr txBox="1"/>
          <p:nvPr/>
        </p:nvSpPr>
        <p:spPr>
          <a:xfrm>
            <a:off x="533400" y="4648200"/>
            <a:ext cx="6040436" cy="2062103"/>
          </a:xfrm>
          <a:prstGeom prst="rect">
            <a:avLst/>
          </a:prstGeom>
          <a:noFill/>
        </p:spPr>
        <p:txBody>
          <a:bodyPr wrap="none" rtlCol="0">
            <a:spAutoFit/>
          </a:bodyPr>
          <a:lstStyle/>
          <a:p>
            <a:r>
              <a:rPr lang="en-US" sz="3200" dirty="0" smtClean="0"/>
              <a:t>Oxygen: 				1554</a:t>
            </a:r>
          </a:p>
          <a:p>
            <a:r>
              <a:rPr lang="en-US" sz="3200" dirty="0" smtClean="0"/>
              <a:t>Nitrogen:				2360</a:t>
            </a:r>
          </a:p>
          <a:p>
            <a:r>
              <a:rPr lang="en-US" sz="3200" dirty="0" smtClean="0">
                <a:solidFill>
                  <a:srgbClr val="FF0000"/>
                </a:solidFill>
              </a:rPr>
              <a:t>CO2: 			1340, 2350</a:t>
            </a:r>
          </a:p>
          <a:p>
            <a:r>
              <a:rPr lang="en-US" sz="3200" dirty="0" smtClean="0">
                <a:solidFill>
                  <a:srgbClr val="FF0000"/>
                </a:solidFill>
              </a:rPr>
              <a:t>H2O:			1554, 3657,</a:t>
            </a:r>
            <a:endParaRPr 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6"/>
          <p:cNvSpPr>
            <a:spLocks noChangeArrowheads="1"/>
          </p:cNvSpPr>
          <p:nvPr/>
        </p:nvSpPr>
        <p:spPr bwMode="auto">
          <a:xfrm>
            <a:off x="381000" y="381000"/>
            <a:ext cx="8382000" cy="1463675"/>
          </a:xfrm>
          <a:prstGeom prst="rect">
            <a:avLst/>
          </a:prstGeom>
          <a:noFill/>
          <a:ln w="25400">
            <a:noFill/>
            <a:miter lim="800000"/>
            <a:headEnd/>
            <a:tailEnd/>
          </a:ln>
          <a:effectLst/>
        </p:spPr>
        <p:txBody>
          <a:bodyPr>
            <a:spAutoFit/>
          </a:bodyPr>
          <a:lstStyle/>
          <a:p>
            <a:pPr algn="ct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Quantum mechanics: The frequency </a:t>
            </a:r>
            <a:r>
              <a:rPr lang="en-US">
                <a:effectLst>
                  <a:outerShdw blurRad="38100" dist="38100" dir="2700000" algn="tl">
                    <a:srgbClr val="C0C0C0"/>
                  </a:outerShdw>
                </a:effectLst>
                <a:latin typeface="Symbol" pitchFamily="18" charset="2"/>
                <a:sym typeface="Symbol" pitchFamily="18" charset="2"/>
              </a:rPr>
              <a:t>()</a:t>
            </a:r>
            <a:r>
              <a:rPr lang="en-US">
                <a:effectLst>
                  <a:outerShdw blurRad="38100" dist="38100" dir="2700000" algn="tl">
                    <a:srgbClr val="C0C0C0"/>
                  </a:outerShdw>
                </a:effectLst>
              </a:rPr>
              <a:t> depends on the energy gap between vibrational levels</a:t>
            </a:r>
          </a:p>
          <a:p>
            <a:pPr algn="ct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E = h</a:t>
            </a:r>
            <a:r>
              <a:rPr lang="en-US">
                <a:effectLst>
                  <a:outerShdw blurRad="38100" dist="38100" dir="2700000" algn="tl">
                    <a:srgbClr val="C0C0C0"/>
                  </a:outerShdw>
                </a:effectLst>
                <a:latin typeface="Symbol" pitchFamily="18" charset="2"/>
                <a:sym typeface="Symbol" pitchFamily="18" charset="2"/>
              </a:rPr>
              <a:t></a:t>
            </a:r>
            <a:r>
              <a:rPr lang="en-US">
                <a:effectLst>
                  <a:outerShdw blurRad="38100" dist="38100" dir="2700000" algn="tl">
                    <a:srgbClr val="C0C0C0"/>
                  </a:outerShdw>
                </a:effectLst>
              </a:rPr>
              <a:t>= hc/</a:t>
            </a:r>
            <a:r>
              <a:rPr lang="en-US">
                <a:effectLst>
                  <a:outerShdw blurRad="38100" dist="38100" dir="2700000" algn="tl">
                    <a:srgbClr val="C0C0C0"/>
                  </a:outerShdw>
                </a:effectLst>
                <a:latin typeface="Symbol" pitchFamily="18" charset="2"/>
                <a:sym typeface="Symbol" pitchFamily="18" charset="2"/>
              </a:rPr>
              <a:t></a:t>
            </a:r>
            <a:r>
              <a:rPr lang="en-US">
                <a:effectLst>
                  <a:outerShdw blurRad="38100" dist="38100" dir="2700000" algn="tl">
                    <a:srgbClr val="C0C0C0"/>
                  </a:outerShdw>
                </a:effectLst>
              </a:rPr>
              <a:t>(cm</a:t>
            </a:r>
            <a:r>
              <a:rPr lang="en-US" baseline="30000">
                <a:effectLst>
                  <a:outerShdw blurRad="38100" dist="38100" dir="2700000" algn="tl">
                    <a:srgbClr val="C0C0C0"/>
                  </a:outerShdw>
                </a:effectLst>
              </a:rPr>
              <a:t>-1</a:t>
            </a:r>
            <a:r>
              <a:rPr lang="en-US">
                <a:effectLst>
                  <a:outerShdw blurRad="38100" dist="38100" dir="2700000" algn="tl">
                    <a:srgbClr val="C0C0C0"/>
                  </a:outerShdw>
                </a:effectLst>
              </a:rPr>
              <a:t>)</a:t>
            </a:r>
            <a:endParaRPr lang="en-US">
              <a:effectLst>
                <a:outerShdw blurRad="38100" dist="38100" dir="2700000" algn="tl">
                  <a:srgbClr val="C0C0C0"/>
                </a:outerShdw>
              </a:effectLst>
              <a:latin typeface="Symbol" pitchFamily="18" charset="2"/>
              <a:sym typeface="Symbol" pitchFamily="18" charset="2"/>
            </a:endParaRPr>
          </a:p>
        </p:txBody>
      </p:sp>
      <p:sp>
        <p:nvSpPr>
          <p:cNvPr id="57353" name="Rectangle 9"/>
          <p:cNvSpPr>
            <a:spLocks noChangeArrowheads="1"/>
          </p:cNvSpPr>
          <p:nvPr/>
        </p:nvSpPr>
        <p:spPr bwMode="auto">
          <a:xfrm>
            <a:off x="609600" y="5562600"/>
            <a:ext cx="7497763" cy="1006475"/>
          </a:xfrm>
          <a:prstGeom prst="rect">
            <a:avLst/>
          </a:prstGeom>
          <a:noFill/>
          <a:ln w="25400">
            <a:noFill/>
            <a:miter lim="800000"/>
            <a:headEnd/>
            <a:tailEnd/>
          </a:ln>
          <a:effectLst/>
        </p:spPr>
        <p:txBody>
          <a:bodyPr>
            <a:spAutoFit/>
          </a:bodyPr>
          <a:lstStyle/>
          <a:p>
            <a:pPr algn="ct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The natural frequency (8.67 x 10</a:t>
            </a:r>
            <a:r>
              <a:rPr lang="en-US" baseline="30000">
                <a:effectLst>
                  <a:outerShdw blurRad="38100" dist="38100" dir="2700000" algn="tl">
                    <a:srgbClr val="C0C0C0"/>
                  </a:outerShdw>
                </a:effectLst>
              </a:rPr>
              <a:t>13</a:t>
            </a:r>
            <a:r>
              <a:rPr lang="en-US">
                <a:effectLst>
                  <a:outerShdw blurRad="38100" dist="38100" dir="2700000" algn="tl">
                    <a:srgbClr val="C0C0C0"/>
                  </a:outerShdw>
                </a:effectLst>
              </a:rPr>
              <a:t> s</a:t>
            </a:r>
            <a:r>
              <a:rPr lang="en-US" baseline="30000">
                <a:effectLst>
                  <a:outerShdw blurRad="38100" dist="38100" dir="2700000" algn="tl">
                    <a:srgbClr val="C0C0C0"/>
                  </a:outerShdw>
                </a:effectLst>
              </a:rPr>
              <a:t>-1</a:t>
            </a:r>
            <a:r>
              <a:rPr lang="en-US">
                <a:effectLst>
                  <a:outerShdw blurRad="38100" dist="38100" dir="2700000" algn="tl">
                    <a:srgbClr val="C0C0C0"/>
                  </a:outerShdw>
                </a:effectLst>
              </a:rPr>
              <a:t>) is absorbed selectively</a:t>
            </a:r>
          </a:p>
        </p:txBody>
      </p:sp>
      <p:pic>
        <p:nvPicPr>
          <p:cNvPr id="57354" name="Picture 10" descr="IR_SelectiveAbsorption"/>
          <p:cNvPicPr>
            <a:picLocks noChangeAspect="1" noChangeArrowheads="1"/>
          </p:cNvPicPr>
          <p:nvPr/>
        </p:nvPicPr>
        <p:blipFill>
          <a:blip r:embed="rId3" cstate="print"/>
          <a:srcRect/>
          <a:stretch>
            <a:fillRect/>
          </a:stretch>
        </p:blipFill>
        <p:spPr bwMode="auto">
          <a:xfrm>
            <a:off x="1752600" y="2667000"/>
            <a:ext cx="6096000" cy="2914650"/>
          </a:xfrm>
          <a:prstGeom prst="rect">
            <a:avLst/>
          </a:prstGeom>
          <a:noFill/>
        </p:spPr>
      </p:pic>
      <p:sp>
        <p:nvSpPr>
          <p:cNvPr id="57355" name="Rectangle 11"/>
          <p:cNvSpPr>
            <a:spLocks noChangeArrowheads="1"/>
          </p:cNvSpPr>
          <p:nvPr/>
        </p:nvSpPr>
        <p:spPr bwMode="auto">
          <a:xfrm>
            <a:off x="685800" y="1865313"/>
            <a:ext cx="7772400" cy="549275"/>
          </a:xfrm>
          <a:prstGeom prst="rect">
            <a:avLst/>
          </a:prstGeom>
          <a:noFill/>
          <a:ln w="25400">
            <a:noFill/>
            <a:miter lim="800000"/>
            <a:headEnd/>
            <a:tailEnd/>
          </a:ln>
          <a:effectLst/>
        </p:spPr>
        <p:txBody>
          <a:bodyPr>
            <a:spAutoFit/>
          </a:bodyPr>
          <a:lstStyle/>
          <a:p>
            <a:pPr algn="ct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Only the natural frequency will be absorbed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p:bldP spid="573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3" name="Rectangle 7"/>
          <p:cNvSpPr>
            <a:spLocks noChangeArrowheads="1"/>
          </p:cNvSpPr>
          <p:nvPr/>
        </p:nvSpPr>
        <p:spPr bwMode="auto">
          <a:xfrm>
            <a:off x="381000" y="990600"/>
            <a:ext cx="8382000" cy="1463675"/>
          </a:xfrm>
          <a:prstGeom prst="rect">
            <a:avLst/>
          </a:prstGeom>
          <a:noFill/>
          <a:ln w="25400">
            <a:noFill/>
            <a:miter lim="800000"/>
            <a:headEnd/>
            <a:tailEnd/>
          </a:ln>
          <a:effectLst/>
        </p:spPr>
        <p:txBody>
          <a:bodyPr>
            <a:spAutoFit/>
          </a:bodyPr>
          <a:lstStyle/>
          <a:p>
            <a:pPr algn="ctr">
              <a:tabLst>
                <a:tab pos="914400" algn="l"/>
                <a:tab pos="1828800" algn="l"/>
                <a:tab pos="2743200" algn="l"/>
                <a:tab pos="3657600" algn="l"/>
                <a:tab pos="4572000" algn="l"/>
                <a:tab pos="5486400" algn="l"/>
                <a:tab pos="6400800" algn="l"/>
              </a:tabLst>
            </a:pPr>
            <a:r>
              <a:rPr lang="en-US" sz="2400">
                <a:effectLst>
                  <a:outerShdw blurRad="38100" dist="38100" dir="2700000" algn="tl">
                    <a:srgbClr val="C0C0C0"/>
                  </a:outerShdw>
                </a:effectLst>
              </a:rPr>
              <a:t>The absorption intensity depends on how efficiently the energy of an electromagnetic wave of frequency </a:t>
            </a:r>
            <a:r>
              <a:rPr lang="en-US" sz="2400">
                <a:effectLst>
                  <a:outerShdw blurRad="38100" dist="38100" dir="2700000" algn="tl">
                    <a:srgbClr val="C0C0C0"/>
                  </a:outerShdw>
                </a:effectLst>
                <a:latin typeface="Symbol" pitchFamily="18" charset="2"/>
                <a:sym typeface="Symbol" pitchFamily="18" charset="2"/>
              </a:rPr>
              <a:t></a:t>
            </a:r>
            <a:r>
              <a:rPr lang="en-US" sz="2400">
                <a:effectLst>
                  <a:outerShdw blurRad="38100" dist="38100" dir="2700000" algn="tl">
                    <a:srgbClr val="C0C0C0"/>
                  </a:outerShdw>
                </a:effectLst>
              </a:rPr>
              <a:t> can be  transferred to the atoms involved in the vibration</a:t>
            </a:r>
          </a:p>
        </p:txBody>
      </p:sp>
      <p:sp>
        <p:nvSpPr>
          <p:cNvPr id="55304" name="Rectangle 8"/>
          <p:cNvSpPr>
            <a:spLocks noChangeArrowheads="1"/>
          </p:cNvSpPr>
          <p:nvPr/>
        </p:nvSpPr>
        <p:spPr bwMode="auto">
          <a:xfrm>
            <a:off x="228600" y="2727325"/>
            <a:ext cx="8915400" cy="1006475"/>
          </a:xfrm>
          <a:prstGeom prst="rect">
            <a:avLst/>
          </a:prstGeom>
          <a:noFill/>
          <a:ln w="25400">
            <a:noFill/>
            <a:miter lim="800000"/>
            <a:headEnd/>
            <a:tailEnd/>
          </a:ln>
          <a:effectLst/>
        </p:spPr>
        <p:txBody>
          <a:bodyPr>
            <a:spAutoFit/>
          </a:bodyPr>
          <a:lstStyle/>
          <a:p>
            <a:pPr>
              <a:tabLst>
                <a:tab pos="914400" algn="l"/>
                <a:tab pos="1828800" algn="l"/>
                <a:tab pos="2743200" algn="l"/>
                <a:tab pos="3657600" algn="l"/>
                <a:tab pos="4572000" algn="l"/>
                <a:tab pos="5486400" algn="l"/>
                <a:tab pos="6400800" algn="l"/>
              </a:tabLst>
            </a:pPr>
            <a:r>
              <a:rPr lang="en-US" sz="2400">
                <a:effectLst>
                  <a:outerShdw blurRad="38100" dist="38100" dir="2700000" algn="tl">
                    <a:srgbClr val="C0C0C0"/>
                  </a:outerShdw>
                </a:effectLst>
              </a:rPr>
              <a:t>The greater the </a:t>
            </a:r>
            <a:r>
              <a:rPr lang="en-US" sz="2400" b="1" i="1">
                <a:solidFill>
                  <a:srgbClr val="FF0000"/>
                </a:solidFill>
                <a:effectLst>
                  <a:outerShdw blurRad="38100" dist="38100" dir="2700000" algn="tl">
                    <a:srgbClr val="C0C0C0"/>
                  </a:outerShdw>
                </a:effectLst>
              </a:rPr>
              <a:t>change</a:t>
            </a:r>
            <a:r>
              <a:rPr lang="en-US" sz="2400">
                <a:effectLst>
                  <a:outerShdw blurRad="38100" dist="38100" dir="2700000" algn="tl">
                    <a:srgbClr val="C0C0C0"/>
                  </a:outerShdw>
                </a:effectLst>
              </a:rPr>
              <a:t> in dipole moment during a vibration, the higher the intensity of absorption of a photon</a:t>
            </a:r>
          </a:p>
        </p:txBody>
      </p:sp>
      <p:pic>
        <p:nvPicPr>
          <p:cNvPr id="55305" name="Picture 9" descr="IR_GeneratingDipoles"/>
          <p:cNvPicPr>
            <a:picLocks noChangeAspect="1" noChangeArrowheads="1"/>
          </p:cNvPicPr>
          <p:nvPr/>
        </p:nvPicPr>
        <p:blipFill>
          <a:blip r:embed="rId3" cstate="print"/>
          <a:srcRect/>
          <a:stretch>
            <a:fillRect/>
          </a:stretch>
        </p:blipFill>
        <p:spPr bwMode="auto">
          <a:xfrm>
            <a:off x="1371600" y="4173538"/>
            <a:ext cx="6019800" cy="2532062"/>
          </a:xfrm>
          <a:prstGeom prst="rect">
            <a:avLst/>
          </a:prstGeom>
          <a:noFill/>
        </p:spPr>
      </p:pic>
      <p:sp>
        <p:nvSpPr>
          <p:cNvPr id="55306" name="Rectangle 10"/>
          <p:cNvSpPr>
            <a:spLocks noChangeArrowheads="1"/>
          </p:cNvSpPr>
          <p:nvPr/>
        </p:nvSpPr>
        <p:spPr bwMode="auto">
          <a:xfrm>
            <a:off x="482600" y="288925"/>
            <a:ext cx="8280400" cy="549275"/>
          </a:xfrm>
          <a:prstGeom prst="rect">
            <a:avLst/>
          </a:prstGeom>
          <a:noFill/>
          <a:ln w="25400">
            <a:noFill/>
            <a:miter lim="800000"/>
            <a:headEnd/>
            <a:tailEnd/>
          </a:ln>
          <a:effectLst/>
        </p:spPr>
        <p:txBody>
          <a:bodyPr>
            <a:spAutoFit/>
          </a:bodyPr>
          <a:lstStyle/>
          <a:p>
            <a:pP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What does the absorption intensity depend 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3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p:bldP spid="553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66725" y="0"/>
            <a:ext cx="8169275" cy="965200"/>
          </a:xfrm>
        </p:spPr>
        <p:txBody>
          <a:bodyPr/>
          <a:lstStyle/>
          <a:p>
            <a:pPr eaLnBrk="1" hangingPunct="1">
              <a:lnSpc>
                <a:spcPct val="90000"/>
              </a:lnSpc>
            </a:pPr>
            <a:r>
              <a:rPr lang="en-US" sz="3600" smtClean="0">
                <a:solidFill>
                  <a:srgbClr val="FF0000"/>
                </a:solidFill>
                <a:latin typeface="Arial" charset="0"/>
                <a:ea typeface="ＭＳ Ｐゴシック" charset="-128"/>
                <a:cs typeface="Arial" charset="0"/>
              </a:rPr>
              <a:t>Molecular dipole moments</a:t>
            </a:r>
          </a:p>
        </p:txBody>
      </p:sp>
      <p:pic>
        <p:nvPicPr>
          <p:cNvPr id="50179" name="Picture 7" descr="dipo.gif"/>
          <p:cNvPicPr>
            <a:picLocks noChangeAspect="1"/>
          </p:cNvPicPr>
          <p:nvPr/>
        </p:nvPicPr>
        <p:blipFill>
          <a:blip r:embed="rId3"/>
          <a:srcRect b="32111"/>
          <a:stretch>
            <a:fillRect/>
          </a:stretch>
        </p:blipFill>
        <p:spPr bwMode="auto">
          <a:xfrm>
            <a:off x="228600" y="1727200"/>
            <a:ext cx="1117600" cy="939800"/>
          </a:xfrm>
          <a:prstGeom prst="rect">
            <a:avLst/>
          </a:prstGeom>
          <a:noFill/>
          <a:ln w="9525">
            <a:noFill/>
            <a:miter lim="800000"/>
            <a:headEnd/>
            <a:tailEnd/>
          </a:ln>
        </p:spPr>
      </p:pic>
      <p:sp>
        <p:nvSpPr>
          <p:cNvPr id="50180" name="TextBox 8"/>
          <p:cNvSpPr txBox="1">
            <a:spLocks noChangeArrowheads="1"/>
          </p:cNvSpPr>
          <p:nvPr/>
        </p:nvSpPr>
        <p:spPr bwMode="auto">
          <a:xfrm>
            <a:off x="1371600" y="1743075"/>
            <a:ext cx="6934200" cy="1323439"/>
          </a:xfrm>
          <a:prstGeom prst="rect">
            <a:avLst/>
          </a:prstGeom>
          <a:noFill/>
          <a:ln w="9525">
            <a:noFill/>
            <a:miter lim="800000"/>
            <a:headEnd/>
            <a:tailEnd/>
          </a:ln>
        </p:spPr>
        <p:txBody>
          <a:bodyPr>
            <a:spAutoFit/>
          </a:bodyPr>
          <a:lstStyle/>
          <a:p>
            <a:r>
              <a:rPr lang="en-US" sz="2000" dirty="0"/>
              <a:t>The electric dipole moment for a pair of opposite charges of magnitude </a:t>
            </a:r>
            <a:r>
              <a:rPr lang="en-US" sz="2000" i="1" dirty="0"/>
              <a:t>q</a:t>
            </a:r>
            <a:r>
              <a:rPr lang="en-US" sz="2000" dirty="0"/>
              <a:t> is the magnitude of the charge times the distance between them, with direction towards the positive charge. </a:t>
            </a:r>
          </a:p>
        </p:txBody>
      </p:sp>
      <p:sp>
        <p:nvSpPr>
          <p:cNvPr id="50181" name="TextBox 11"/>
          <p:cNvSpPr txBox="1">
            <a:spLocks noChangeArrowheads="1"/>
          </p:cNvSpPr>
          <p:nvPr/>
        </p:nvSpPr>
        <p:spPr bwMode="auto">
          <a:xfrm>
            <a:off x="466725" y="3081278"/>
            <a:ext cx="8220075" cy="2862322"/>
          </a:xfrm>
          <a:prstGeom prst="rect">
            <a:avLst/>
          </a:prstGeom>
          <a:noFill/>
          <a:ln w="9525">
            <a:noFill/>
            <a:miter lim="800000"/>
            <a:headEnd/>
            <a:tailEnd/>
          </a:ln>
        </p:spPr>
        <p:txBody>
          <a:bodyPr>
            <a:spAutoFit/>
          </a:bodyPr>
          <a:lstStyle/>
          <a:p>
            <a:r>
              <a:rPr lang="en-US" sz="2000" dirty="0"/>
              <a:t>The total charge on a molecule is zero, but the nature of chemical bonds is such that positive and negative charges do not completely overlap in most molecules. Such molecules are said to be </a:t>
            </a:r>
            <a:r>
              <a:rPr lang="en-US" sz="2000" dirty="0">
                <a:solidFill>
                  <a:srgbClr val="FF0000"/>
                </a:solidFill>
              </a:rPr>
              <a:t>polar</a:t>
            </a:r>
            <a:r>
              <a:rPr lang="en-US" sz="2000" dirty="0"/>
              <a:t> because they possess a permanent electric </a:t>
            </a:r>
            <a:r>
              <a:rPr lang="en-US" sz="2000" dirty="0">
                <a:solidFill>
                  <a:srgbClr val="FF0000"/>
                </a:solidFill>
              </a:rPr>
              <a:t>dipole moment.</a:t>
            </a:r>
          </a:p>
          <a:p>
            <a:endParaRPr lang="en-US" sz="2000" dirty="0">
              <a:solidFill>
                <a:srgbClr val="000000"/>
              </a:solidFill>
            </a:endParaRPr>
          </a:p>
          <a:p>
            <a:r>
              <a:rPr lang="en-US" sz="2000" dirty="0">
                <a:solidFill>
                  <a:srgbClr val="FF0000"/>
                </a:solidFill>
              </a:rPr>
              <a:t>Water </a:t>
            </a:r>
            <a:r>
              <a:rPr lang="en-US" sz="2000" dirty="0">
                <a:solidFill>
                  <a:srgbClr val="000000"/>
                </a:solidFill>
              </a:rPr>
              <a:t>is a good example of a polar molecule:</a:t>
            </a: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pic>
        <p:nvPicPr>
          <p:cNvPr id="50182" name="Picture 12" descr="h2o_polar.gif"/>
          <p:cNvPicPr>
            <a:picLocks noChangeAspect="1"/>
          </p:cNvPicPr>
          <p:nvPr/>
        </p:nvPicPr>
        <p:blipFill>
          <a:blip r:embed="rId4"/>
          <a:srcRect/>
          <a:stretch>
            <a:fillRect/>
          </a:stretch>
        </p:blipFill>
        <p:spPr bwMode="auto">
          <a:xfrm>
            <a:off x="6324600" y="4175426"/>
            <a:ext cx="2362200" cy="2453974"/>
          </a:xfrm>
          <a:prstGeom prst="rect">
            <a:avLst/>
          </a:prstGeom>
          <a:noFill/>
          <a:ln w="9525">
            <a:noFill/>
            <a:miter lim="800000"/>
            <a:headEnd/>
            <a:tailEnd/>
          </a:ln>
        </p:spPr>
      </p:pic>
      <p:sp>
        <p:nvSpPr>
          <p:cNvPr id="50183" name="TextBox 13"/>
          <p:cNvSpPr txBox="1">
            <a:spLocks noChangeArrowheads="1"/>
          </p:cNvSpPr>
          <p:nvPr/>
        </p:nvSpPr>
        <p:spPr bwMode="auto">
          <a:xfrm>
            <a:off x="457200" y="5105400"/>
            <a:ext cx="5334000" cy="1016000"/>
          </a:xfrm>
          <a:prstGeom prst="rect">
            <a:avLst/>
          </a:prstGeom>
          <a:noFill/>
          <a:ln w="9525">
            <a:noFill/>
            <a:miter lim="800000"/>
            <a:headEnd/>
            <a:tailEnd/>
          </a:ln>
        </p:spPr>
        <p:txBody>
          <a:bodyPr>
            <a:spAutoFit/>
          </a:bodyPr>
          <a:lstStyle/>
          <a:p>
            <a:r>
              <a:rPr lang="en-US" sz="2000" i="1" dirty="0">
                <a:solidFill>
                  <a:srgbClr val="0000FF"/>
                </a:solidFill>
              </a:rPr>
              <a:t>Molecules with mirror symmetry like oxygen, nitrogen and carbon dioxide have no permanent dipole moments</a:t>
            </a:r>
            <a:r>
              <a:rPr lang="en-US" sz="2000" dirty="0"/>
              <a:t>.</a:t>
            </a:r>
          </a:p>
        </p:txBody>
      </p:sp>
      <p:sp>
        <p:nvSpPr>
          <p:cNvPr id="50184" name="TextBox 14"/>
          <p:cNvSpPr txBox="1">
            <a:spLocks noChangeArrowheads="1"/>
          </p:cNvSpPr>
          <p:nvPr/>
        </p:nvSpPr>
        <p:spPr bwMode="auto">
          <a:xfrm>
            <a:off x="457200" y="990600"/>
            <a:ext cx="8382000" cy="1015663"/>
          </a:xfrm>
          <a:prstGeom prst="rect">
            <a:avLst/>
          </a:prstGeom>
          <a:noFill/>
          <a:ln w="9525">
            <a:noFill/>
            <a:miter lim="800000"/>
            <a:headEnd/>
            <a:tailEnd/>
          </a:ln>
        </p:spPr>
        <p:txBody>
          <a:bodyPr>
            <a:spAutoFit/>
          </a:bodyPr>
          <a:lstStyle/>
          <a:p>
            <a:r>
              <a:rPr lang="en-US" sz="2000" dirty="0"/>
              <a:t>For a molecule to absorb IR radiation it must undergo a net change in </a:t>
            </a:r>
            <a:r>
              <a:rPr lang="en-US" sz="2000" dirty="0">
                <a:solidFill>
                  <a:srgbClr val="FF0000"/>
                </a:solidFill>
              </a:rPr>
              <a:t>dipole moment </a:t>
            </a:r>
            <a:r>
              <a:rPr lang="en-US" sz="2000" dirty="0"/>
              <a:t>as a result of </a:t>
            </a:r>
            <a:r>
              <a:rPr lang="en-US" sz="2000" dirty="0" err="1"/>
              <a:t>vibrational</a:t>
            </a:r>
            <a:r>
              <a:rPr lang="en-US" sz="2000" dirty="0"/>
              <a:t> or rotational motion.</a:t>
            </a:r>
          </a:p>
          <a:p>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8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8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24000"/>
            <a:ext cx="5638800" cy="480131"/>
          </a:xfrm>
          <a:prstGeom prst="rect">
            <a:avLst/>
          </a:prstGeom>
        </p:spPr>
        <p:txBody>
          <a:bodyPr wrap="square">
            <a:spAutoFit/>
          </a:bodyPr>
          <a:lstStyle/>
          <a:p>
            <a:pPr eaLnBrk="1" hangingPunct="1">
              <a:lnSpc>
                <a:spcPct val="90000"/>
              </a:lnSpc>
              <a:buFont typeface="Wingdings" pitchFamily="2" charset="2"/>
              <a:buChar char="§"/>
              <a:defRPr/>
            </a:pPr>
            <a:r>
              <a:rPr lang="en-US" sz="2800" dirty="0" smtClean="0"/>
              <a:t>Leaky Green House Layer:</a:t>
            </a:r>
            <a:endParaRPr lang="en-US" sz="2800" baseline="-25000" dirty="0" smtClean="0"/>
          </a:p>
        </p:txBody>
      </p:sp>
      <p:pic>
        <p:nvPicPr>
          <p:cNvPr id="17410" name="Picture 2" descr="Image result for double layer model for green house effect"/>
          <p:cNvPicPr>
            <a:picLocks noChangeAspect="1" noChangeArrowheads="1"/>
          </p:cNvPicPr>
          <p:nvPr/>
        </p:nvPicPr>
        <p:blipFill>
          <a:blip r:embed="rId3" cstate="print"/>
          <a:srcRect/>
          <a:stretch>
            <a:fillRect/>
          </a:stretch>
        </p:blipFill>
        <p:spPr bwMode="auto">
          <a:xfrm>
            <a:off x="4648200" y="2057400"/>
            <a:ext cx="4191000" cy="3429000"/>
          </a:xfrm>
          <a:prstGeom prst="rect">
            <a:avLst/>
          </a:prstGeom>
          <a:noFill/>
        </p:spPr>
      </p:pic>
      <p:pic>
        <p:nvPicPr>
          <p:cNvPr id="18441" name="Picture 9"/>
          <p:cNvPicPr>
            <a:picLocks noChangeAspect="1" noChangeArrowheads="1"/>
          </p:cNvPicPr>
          <p:nvPr/>
        </p:nvPicPr>
        <p:blipFill>
          <a:blip r:embed="rId4" cstate="print"/>
          <a:srcRect/>
          <a:stretch>
            <a:fillRect/>
          </a:stretch>
        </p:blipFill>
        <p:spPr bwMode="auto">
          <a:xfrm>
            <a:off x="76200" y="2071688"/>
            <a:ext cx="2152650" cy="800100"/>
          </a:xfrm>
          <a:prstGeom prst="rect">
            <a:avLst/>
          </a:prstGeom>
          <a:noFill/>
          <a:ln w="9525">
            <a:solidFill>
              <a:schemeClr val="tx1"/>
            </a:solidFill>
            <a:miter lim="800000"/>
            <a:headEnd/>
            <a:tailEnd/>
          </a:ln>
        </p:spPr>
      </p:pic>
      <p:graphicFrame>
        <p:nvGraphicFramePr>
          <p:cNvPr id="35" name="Object 34"/>
          <p:cNvGraphicFramePr>
            <a:graphicFrameLocks noChangeAspect="1"/>
          </p:cNvGraphicFramePr>
          <p:nvPr/>
        </p:nvGraphicFramePr>
        <p:xfrm>
          <a:off x="2362200" y="2092325"/>
          <a:ext cx="2209800" cy="695325"/>
        </p:xfrm>
        <a:graphic>
          <a:graphicData uri="http://schemas.openxmlformats.org/presentationml/2006/ole">
            <p:oleObj spid="_x0000_s107522" name="Equation" r:id="rId5" imgW="1358640" imgH="393480" progId="Equation.3">
              <p:embed/>
            </p:oleObj>
          </a:graphicData>
        </a:graphic>
      </p:graphicFrame>
      <p:pic>
        <p:nvPicPr>
          <p:cNvPr id="19459" name="Picture 3"/>
          <p:cNvPicPr>
            <a:picLocks noChangeAspect="1" noChangeArrowheads="1"/>
          </p:cNvPicPr>
          <p:nvPr/>
        </p:nvPicPr>
        <p:blipFill>
          <a:blip r:embed="rId6" cstate="print"/>
          <a:srcRect/>
          <a:stretch>
            <a:fillRect/>
          </a:stretch>
        </p:blipFill>
        <p:spPr bwMode="auto">
          <a:xfrm>
            <a:off x="228600" y="3114675"/>
            <a:ext cx="3638550" cy="314325"/>
          </a:xfrm>
          <a:prstGeom prst="rect">
            <a:avLst/>
          </a:prstGeom>
          <a:noFill/>
          <a:ln w="9525">
            <a:noFill/>
            <a:miter lim="800000"/>
            <a:headEnd/>
            <a:tailEnd/>
          </a:ln>
        </p:spPr>
      </p:pic>
      <p:pic>
        <p:nvPicPr>
          <p:cNvPr id="19460" name="Picture 4"/>
          <p:cNvPicPr>
            <a:picLocks noChangeAspect="1" noChangeArrowheads="1"/>
          </p:cNvPicPr>
          <p:nvPr/>
        </p:nvPicPr>
        <p:blipFill>
          <a:blip r:embed="rId7" cstate="print"/>
          <a:srcRect/>
          <a:stretch>
            <a:fillRect/>
          </a:stretch>
        </p:blipFill>
        <p:spPr bwMode="auto">
          <a:xfrm>
            <a:off x="1295400" y="3495675"/>
            <a:ext cx="981075" cy="266700"/>
          </a:xfrm>
          <a:prstGeom prst="rect">
            <a:avLst/>
          </a:prstGeom>
          <a:noFill/>
          <a:ln w="9525">
            <a:noFill/>
            <a:miter lim="800000"/>
            <a:headEnd/>
            <a:tailEnd/>
          </a:ln>
        </p:spPr>
      </p:pic>
      <p:pic>
        <p:nvPicPr>
          <p:cNvPr id="19461" name="Picture 5"/>
          <p:cNvPicPr>
            <a:picLocks noChangeAspect="1" noChangeArrowheads="1"/>
          </p:cNvPicPr>
          <p:nvPr/>
        </p:nvPicPr>
        <p:blipFill>
          <a:blip r:embed="rId8" cstate="print"/>
          <a:srcRect/>
          <a:stretch>
            <a:fillRect/>
          </a:stretch>
        </p:blipFill>
        <p:spPr bwMode="auto">
          <a:xfrm>
            <a:off x="0" y="3810000"/>
            <a:ext cx="1104900" cy="276225"/>
          </a:xfrm>
          <a:prstGeom prst="rect">
            <a:avLst/>
          </a:prstGeom>
          <a:noFill/>
          <a:ln w="9525">
            <a:noFill/>
            <a:miter lim="800000"/>
            <a:headEnd/>
            <a:tailEnd/>
          </a:ln>
        </p:spPr>
      </p:pic>
      <p:pic>
        <p:nvPicPr>
          <p:cNvPr id="19462" name="Picture 6"/>
          <p:cNvPicPr>
            <a:picLocks noChangeAspect="1" noChangeArrowheads="1"/>
          </p:cNvPicPr>
          <p:nvPr/>
        </p:nvPicPr>
        <p:blipFill>
          <a:blip r:embed="rId9" cstate="print"/>
          <a:srcRect/>
          <a:stretch>
            <a:fillRect/>
          </a:stretch>
        </p:blipFill>
        <p:spPr bwMode="auto">
          <a:xfrm>
            <a:off x="1219200" y="3800475"/>
            <a:ext cx="2266950" cy="342900"/>
          </a:xfrm>
          <a:prstGeom prst="rect">
            <a:avLst/>
          </a:prstGeom>
          <a:noFill/>
          <a:ln w="9525">
            <a:noFill/>
            <a:miter lim="800000"/>
            <a:headEnd/>
            <a:tailEnd/>
          </a:ln>
        </p:spPr>
      </p:pic>
      <p:pic>
        <p:nvPicPr>
          <p:cNvPr id="19463" name="Picture 7"/>
          <p:cNvPicPr>
            <a:picLocks noChangeAspect="1" noChangeArrowheads="1"/>
          </p:cNvPicPr>
          <p:nvPr/>
        </p:nvPicPr>
        <p:blipFill>
          <a:blip r:embed="rId10" cstate="print"/>
          <a:srcRect/>
          <a:stretch>
            <a:fillRect/>
          </a:stretch>
        </p:blipFill>
        <p:spPr bwMode="auto">
          <a:xfrm>
            <a:off x="838200" y="4181475"/>
            <a:ext cx="1133475" cy="304800"/>
          </a:xfrm>
          <a:prstGeom prst="rect">
            <a:avLst/>
          </a:prstGeom>
          <a:noFill/>
          <a:ln w="9525">
            <a:noFill/>
            <a:miter lim="800000"/>
            <a:headEnd/>
            <a:tailEnd/>
          </a:ln>
        </p:spPr>
      </p:pic>
      <p:sp>
        <p:nvSpPr>
          <p:cNvPr id="19" name="Rectangle 18"/>
          <p:cNvSpPr/>
          <p:nvPr/>
        </p:nvSpPr>
        <p:spPr>
          <a:xfrm>
            <a:off x="2362200" y="4105275"/>
            <a:ext cx="1905000" cy="480131"/>
          </a:xfrm>
          <a:prstGeom prst="rect">
            <a:avLst/>
          </a:prstGeom>
        </p:spPr>
        <p:txBody>
          <a:bodyPr wrap="square">
            <a:spAutoFit/>
          </a:bodyPr>
          <a:lstStyle/>
          <a:p>
            <a:pPr eaLnBrk="1" hangingPunct="1">
              <a:lnSpc>
                <a:spcPct val="90000"/>
              </a:lnSpc>
              <a:buFont typeface="Wingdings" pitchFamily="2" charset="2"/>
              <a:buChar char="§"/>
              <a:defRPr/>
            </a:pPr>
            <a:r>
              <a:rPr lang="en-US" sz="2800" dirty="0" smtClean="0"/>
              <a:t>T = 303</a:t>
            </a:r>
            <a:r>
              <a:rPr lang="en-US" sz="2800" baseline="30000" dirty="0" smtClean="0"/>
              <a:t>0</a:t>
            </a:r>
            <a:r>
              <a:rPr lang="en-US" sz="2800" dirty="0" smtClean="0"/>
              <a:t>k</a:t>
            </a:r>
            <a:endParaRPr lang="en-US" baseline="-25000" dirty="0" smtClean="0"/>
          </a:p>
        </p:txBody>
      </p:sp>
      <p:pic>
        <p:nvPicPr>
          <p:cNvPr id="19464" name="Picture 8"/>
          <p:cNvPicPr>
            <a:picLocks noChangeAspect="1" noChangeArrowheads="1"/>
          </p:cNvPicPr>
          <p:nvPr/>
        </p:nvPicPr>
        <p:blipFill>
          <a:blip r:embed="rId11" cstate="print"/>
          <a:srcRect/>
          <a:stretch>
            <a:fillRect/>
          </a:stretch>
        </p:blipFill>
        <p:spPr bwMode="auto">
          <a:xfrm>
            <a:off x="304800" y="5095875"/>
            <a:ext cx="1314450" cy="238125"/>
          </a:xfrm>
          <a:prstGeom prst="rect">
            <a:avLst/>
          </a:prstGeom>
          <a:noFill/>
          <a:ln w="9525">
            <a:noFill/>
            <a:miter lim="800000"/>
            <a:headEnd/>
            <a:tailEnd/>
          </a:ln>
        </p:spPr>
      </p:pic>
      <p:sp>
        <p:nvSpPr>
          <p:cNvPr id="21" name="Rectangle 20"/>
          <p:cNvSpPr/>
          <p:nvPr/>
        </p:nvSpPr>
        <p:spPr>
          <a:xfrm>
            <a:off x="76200" y="4539544"/>
            <a:ext cx="2667000" cy="480131"/>
          </a:xfrm>
          <a:prstGeom prst="rect">
            <a:avLst/>
          </a:prstGeom>
        </p:spPr>
        <p:txBody>
          <a:bodyPr wrap="square">
            <a:spAutoFit/>
          </a:bodyPr>
          <a:lstStyle/>
          <a:p>
            <a:pPr eaLnBrk="1" hangingPunct="1">
              <a:lnSpc>
                <a:spcPct val="90000"/>
              </a:lnSpc>
              <a:buFont typeface="Wingdings" pitchFamily="2" charset="2"/>
              <a:buChar char="§"/>
              <a:defRPr/>
            </a:pPr>
            <a:r>
              <a:rPr lang="en-US" sz="2800" dirty="0" smtClean="0"/>
              <a:t>Real situation:</a:t>
            </a:r>
            <a:endParaRPr lang="en-US" baseline="-25000" dirty="0" smtClean="0"/>
          </a:p>
        </p:txBody>
      </p:sp>
      <p:pic>
        <p:nvPicPr>
          <p:cNvPr id="19465" name="Picture 9"/>
          <p:cNvPicPr>
            <a:picLocks noChangeAspect="1" noChangeArrowheads="1"/>
          </p:cNvPicPr>
          <p:nvPr/>
        </p:nvPicPr>
        <p:blipFill>
          <a:blip r:embed="rId12" cstate="print"/>
          <a:srcRect/>
          <a:stretch>
            <a:fillRect/>
          </a:stretch>
        </p:blipFill>
        <p:spPr bwMode="auto">
          <a:xfrm>
            <a:off x="2286000" y="5019675"/>
            <a:ext cx="1962150" cy="295275"/>
          </a:xfrm>
          <a:prstGeom prst="rect">
            <a:avLst/>
          </a:prstGeom>
          <a:noFill/>
          <a:ln w="9525">
            <a:noFill/>
            <a:miter lim="800000"/>
            <a:headEnd/>
            <a:tailEnd/>
          </a:ln>
        </p:spPr>
      </p:pic>
      <p:sp>
        <p:nvSpPr>
          <p:cNvPr id="23" name="Rectangle 22"/>
          <p:cNvSpPr/>
          <p:nvPr/>
        </p:nvSpPr>
        <p:spPr>
          <a:xfrm>
            <a:off x="76200" y="5518868"/>
            <a:ext cx="9067800" cy="424732"/>
          </a:xfrm>
          <a:prstGeom prst="rect">
            <a:avLst/>
          </a:prstGeom>
          <a:ln>
            <a:solidFill>
              <a:srgbClr val="FF0000"/>
            </a:solidFill>
          </a:ln>
        </p:spPr>
        <p:txBody>
          <a:bodyPr wrap="square">
            <a:spAutoFit/>
          </a:bodyPr>
          <a:lstStyle/>
          <a:p>
            <a:pPr eaLnBrk="1" hangingPunct="1">
              <a:lnSpc>
                <a:spcPct val="90000"/>
              </a:lnSpc>
              <a:buFont typeface="Wingdings" pitchFamily="2" charset="2"/>
              <a:buChar char="§"/>
              <a:defRPr/>
            </a:pPr>
            <a:r>
              <a:rPr lang="en-US" sz="2400" dirty="0" smtClean="0"/>
              <a:t>Partial transparency of IR radiation or leaky green house effect</a:t>
            </a:r>
            <a:endParaRPr lang="en-US" sz="2400" baseline="-25000" dirty="0" smtClean="0"/>
          </a:p>
        </p:txBody>
      </p:sp>
      <p:sp>
        <p:nvSpPr>
          <p:cNvPr id="24" name="Rectangle 23"/>
          <p:cNvSpPr/>
          <p:nvPr/>
        </p:nvSpPr>
        <p:spPr>
          <a:xfrm>
            <a:off x="228600" y="6106180"/>
            <a:ext cx="4623830" cy="523220"/>
          </a:xfrm>
          <a:prstGeom prst="rect">
            <a:avLst/>
          </a:prstGeom>
          <a:ln>
            <a:solidFill>
              <a:srgbClr val="FF0000"/>
            </a:solidFill>
          </a:ln>
        </p:spPr>
        <p:txBody>
          <a:bodyPr wrap="none">
            <a:spAutoFit/>
          </a:bodyPr>
          <a:lstStyle/>
          <a:p>
            <a:r>
              <a:rPr lang="en-US" sz="2800" i="1" dirty="0" smtClean="0"/>
              <a:t>For ε= 0.78 , T</a:t>
            </a:r>
            <a:r>
              <a:rPr lang="en-US" sz="2800" i="1" baseline="-25000" dirty="0" smtClean="0"/>
              <a:t>s</a:t>
            </a:r>
            <a:r>
              <a:rPr lang="en-US" sz="2800" i="1" dirty="0" smtClean="0"/>
              <a:t>=1.131T</a:t>
            </a:r>
            <a:r>
              <a:rPr lang="en-US" sz="2800" i="1" baseline="-25000" dirty="0" smtClean="0"/>
              <a:t>e</a:t>
            </a:r>
            <a:r>
              <a:rPr lang="en-US" sz="2800" i="1" dirty="0" smtClean="0"/>
              <a:t>=288</a:t>
            </a:r>
            <a:r>
              <a:rPr lang="en-US" sz="2800" i="1" baseline="30000" dirty="0" smtClean="0"/>
              <a:t>0</a:t>
            </a:r>
            <a:r>
              <a:rPr lang="en-US" sz="2800" i="1" dirty="0" smtClean="0"/>
              <a:t>k</a:t>
            </a:r>
            <a:endParaRPr lang="en-US" sz="2800" dirty="0"/>
          </a:p>
        </p:txBody>
      </p:sp>
      <p:pic>
        <p:nvPicPr>
          <p:cNvPr id="17" name="Picture 12" descr="reflected"/>
          <p:cNvPicPr>
            <a:picLocks noChangeAspect="1" noChangeArrowheads="1"/>
          </p:cNvPicPr>
          <p:nvPr/>
        </p:nvPicPr>
        <p:blipFill>
          <a:blip r:embed="rId13" cstate="print"/>
          <a:srcRect/>
          <a:stretch>
            <a:fillRect/>
          </a:stretch>
        </p:blipFill>
        <p:spPr bwMode="auto">
          <a:xfrm>
            <a:off x="4648200" y="228600"/>
            <a:ext cx="3962400" cy="1828800"/>
          </a:xfrm>
          <a:prstGeom prst="rect">
            <a:avLst/>
          </a:prstGeom>
          <a:noFill/>
          <a:ln w="9525">
            <a:noFill/>
            <a:miter lim="800000"/>
            <a:headEnd/>
            <a:tailEnd/>
          </a:ln>
        </p:spPr>
      </p:pic>
      <p:sp>
        <p:nvSpPr>
          <p:cNvPr id="18" name="Rectangle 17"/>
          <p:cNvSpPr/>
          <p:nvPr/>
        </p:nvSpPr>
        <p:spPr>
          <a:xfrm>
            <a:off x="381000" y="304800"/>
            <a:ext cx="3757760" cy="904863"/>
          </a:xfrm>
          <a:prstGeom prst="rect">
            <a:avLst/>
          </a:prstGeom>
        </p:spPr>
        <p:txBody>
          <a:bodyPr wrap="none">
            <a:spAutoFit/>
          </a:bodyPr>
          <a:lstStyle/>
          <a:p>
            <a:pPr marL="342900" lvl="0" indent="-342900">
              <a:spcBef>
                <a:spcPct val="20000"/>
              </a:spcBef>
              <a:buFont typeface="Wingdings" pitchFamily="2" charset="2"/>
              <a:buChar char="§"/>
              <a:defRPr/>
            </a:pPr>
            <a:r>
              <a:rPr lang="en-US" dirty="0" err="1">
                <a:solidFill>
                  <a:schemeClr val="folHlink"/>
                </a:solidFill>
              </a:rPr>
              <a:t>Albedo</a:t>
            </a:r>
            <a:r>
              <a:rPr lang="en-US" dirty="0">
                <a:solidFill>
                  <a:schemeClr val="folHlink"/>
                </a:solidFill>
              </a:rPr>
              <a:t> = reflected light </a:t>
            </a:r>
            <a:endParaRPr lang="en-US" dirty="0" smtClean="0">
              <a:solidFill>
                <a:schemeClr val="folHlink"/>
              </a:solidFill>
            </a:endParaRPr>
          </a:p>
          <a:p>
            <a:pPr marL="342900" lvl="0" indent="-342900">
              <a:spcBef>
                <a:spcPct val="20000"/>
              </a:spcBef>
              <a:buFont typeface="Wingdings" pitchFamily="2" charset="2"/>
              <a:buChar char="§"/>
              <a:defRPr/>
            </a:pPr>
            <a:r>
              <a:rPr lang="en-US" dirty="0" smtClean="0">
                <a:solidFill>
                  <a:schemeClr val="folHlink"/>
                </a:solidFill>
              </a:rPr>
              <a:t> </a:t>
            </a:r>
            <a:r>
              <a:rPr lang="en-US" dirty="0" smtClean="0">
                <a:solidFill>
                  <a:schemeClr val="folHlink"/>
                </a:solidFill>
                <a:latin typeface="Symbol" pitchFamily="18" charset="2"/>
                <a:sym typeface="Symbol" pitchFamily="18" charset="2"/>
              </a:rPr>
              <a:t> = 30%</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63575" y="381000"/>
            <a:ext cx="7816850" cy="1100138"/>
          </a:xfrm>
        </p:spPr>
        <p:txBody>
          <a:bodyPr/>
          <a:lstStyle/>
          <a:p>
            <a:r>
              <a:rPr lang="en-US" sz="3600">
                <a:latin typeface="Comic Sans MS" pitchFamily="66" charset="0"/>
              </a:rPr>
              <a:t>Dipole Moment Must Change during for a vibration to be “IR active”!</a:t>
            </a:r>
            <a:endParaRPr lang="en-US"/>
          </a:p>
        </p:txBody>
      </p:sp>
      <p:sp>
        <p:nvSpPr>
          <p:cNvPr id="49155" name="Rectangle 3"/>
          <p:cNvSpPr>
            <a:spLocks noGrp="1" noChangeArrowheads="1"/>
          </p:cNvSpPr>
          <p:nvPr>
            <p:ph type="body" sz="half" idx="1"/>
          </p:nvPr>
        </p:nvSpPr>
        <p:spPr>
          <a:xfrm>
            <a:off x="0" y="1905000"/>
            <a:ext cx="4419600" cy="2971800"/>
          </a:xfrm>
        </p:spPr>
        <p:txBody>
          <a:bodyPr/>
          <a:lstStyle/>
          <a:p>
            <a:pPr>
              <a:lnSpc>
                <a:spcPct val="90000"/>
              </a:lnSpc>
            </a:pPr>
            <a:r>
              <a:rPr lang="en-US" sz="2800">
                <a:latin typeface="Comic Sans MS" pitchFamily="66" charset="0"/>
              </a:rPr>
              <a:t>In order to interact strongly with the EM radiation, the motion of the molecule must be such that the dipole moment changes.</a:t>
            </a:r>
          </a:p>
        </p:txBody>
      </p:sp>
      <p:sp>
        <p:nvSpPr>
          <p:cNvPr id="49158" name="Rectangle 6"/>
          <p:cNvSpPr>
            <a:spLocks noChangeArrowheads="1"/>
          </p:cNvSpPr>
          <p:nvPr/>
        </p:nvSpPr>
        <p:spPr bwMode="auto">
          <a:xfrm>
            <a:off x="4343400" y="2286000"/>
            <a:ext cx="4235450" cy="549275"/>
          </a:xfrm>
          <a:prstGeom prst="rect">
            <a:avLst/>
          </a:prstGeom>
          <a:noFill/>
          <a:ln w="25400">
            <a:noFill/>
            <a:miter lim="800000"/>
            <a:headEnd/>
            <a:tailEnd/>
          </a:ln>
          <a:effectLst/>
        </p:spPr>
        <p:txBody>
          <a:bodyPr>
            <a:spAutoFit/>
          </a:bodyPr>
          <a:lstStyle/>
          <a:p>
            <a:pPr>
              <a:tabLst>
                <a:tab pos="914400" algn="l"/>
                <a:tab pos="1828800" algn="l"/>
                <a:tab pos="2743200" algn="l"/>
                <a:tab pos="3657600" algn="l"/>
                <a:tab pos="4572000" algn="l"/>
                <a:tab pos="5486400" algn="l"/>
                <a:tab pos="6400800" algn="l"/>
              </a:tabLst>
            </a:pPr>
            <a:endParaRPr lang="en-US">
              <a:solidFill>
                <a:srgbClr val="FFFF00"/>
              </a:solidFill>
              <a:effectLst>
                <a:outerShdw blurRad="38100" dist="38100" dir="2700000" algn="tl">
                  <a:srgbClr val="C0C0C0"/>
                </a:outerShdw>
              </a:effectLst>
              <a:latin typeface="Arial" pitchFamily="34" charset="0"/>
            </a:endParaRPr>
          </a:p>
        </p:txBody>
      </p:sp>
      <p:pic>
        <p:nvPicPr>
          <p:cNvPr id="49160" name="Picture 8" descr="IR_DipoleChange"/>
          <p:cNvPicPr>
            <a:picLocks noChangeAspect="1" noChangeArrowheads="1"/>
          </p:cNvPicPr>
          <p:nvPr/>
        </p:nvPicPr>
        <p:blipFill>
          <a:blip r:embed="rId3" cstate="print"/>
          <a:srcRect/>
          <a:stretch>
            <a:fillRect/>
          </a:stretch>
        </p:blipFill>
        <p:spPr bwMode="auto">
          <a:xfrm>
            <a:off x="4572000" y="2209800"/>
            <a:ext cx="4343400" cy="2681288"/>
          </a:xfrm>
          <a:prstGeom prst="rect">
            <a:avLst/>
          </a:prstGeom>
          <a:noFill/>
        </p:spPr>
      </p:pic>
      <p:sp>
        <p:nvSpPr>
          <p:cNvPr id="49161" name="Rectangle 9"/>
          <p:cNvSpPr>
            <a:spLocks noChangeArrowheads="1"/>
          </p:cNvSpPr>
          <p:nvPr/>
        </p:nvSpPr>
        <p:spPr bwMode="auto">
          <a:xfrm>
            <a:off x="609600" y="5562600"/>
            <a:ext cx="7713663" cy="549275"/>
          </a:xfrm>
          <a:prstGeom prst="rect">
            <a:avLst/>
          </a:prstGeom>
          <a:noFill/>
          <a:ln w="25400">
            <a:noFill/>
            <a:miter lim="800000"/>
            <a:headEnd/>
            <a:tailEnd/>
          </a:ln>
          <a:effectLst/>
        </p:spPr>
        <p:txBody>
          <a:bodyPr>
            <a:spAutoFit/>
          </a:bodyPr>
          <a:lstStyle/>
          <a:p>
            <a:pPr algn="ct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Which of the vibrations are “IR” active”?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P spid="491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90575" y="525463"/>
            <a:ext cx="7515225" cy="1012825"/>
          </a:xfrm>
          <a:prstGeom prst="rect">
            <a:avLst/>
          </a:prstGeom>
          <a:noFill/>
          <a:ln w="9525">
            <a:noFill/>
            <a:miter lim="800000"/>
            <a:headEnd/>
            <a:tailEnd/>
          </a:ln>
        </p:spPr>
        <p:txBody>
          <a:bodyPr>
            <a:spAutoFit/>
          </a:bodyPr>
          <a:lstStyle/>
          <a:p>
            <a:pPr>
              <a:lnSpc>
                <a:spcPct val="100000"/>
              </a:lnSpc>
            </a:pPr>
            <a:r>
              <a:rPr lang="en-US" sz="2600" dirty="0">
                <a:effectLst/>
                <a:ea typeface="ＭＳ Ｐゴシック" pitchFamily="34" charset="-128"/>
              </a:rPr>
              <a:t>What is the intensity of an IR signal of:</a:t>
            </a:r>
          </a:p>
          <a:p>
            <a:pPr algn="ctr">
              <a:lnSpc>
                <a:spcPct val="100000"/>
              </a:lnSpc>
            </a:pPr>
            <a:r>
              <a:rPr lang="en-US" sz="2600" dirty="0">
                <a:effectLst/>
                <a:ea typeface="ＭＳ Ｐゴシック" pitchFamily="34" charset="-128"/>
              </a:rPr>
              <a:t>O</a:t>
            </a:r>
            <a:r>
              <a:rPr lang="en-US" sz="2600" baseline="-25000" dirty="0">
                <a:effectLst/>
                <a:ea typeface="ＭＳ Ｐゴシック" pitchFamily="34" charset="-128"/>
              </a:rPr>
              <a:t>2</a:t>
            </a:r>
            <a:r>
              <a:rPr lang="en-US" sz="2600" dirty="0">
                <a:effectLst/>
                <a:ea typeface="ＭＳ Ｐゴシック" pitchFamily="34" charset="-128"/>
              </a:rPr>
              <a:t> or N</a:t>
            </a:r>
            <a:r>
              <a:rPr lang="en-US" sz="2600" baseline="-25000" dirty="0">
                <a:effectLst/>
                <a:ea typeface="ＭＳ Ｐゴシック" pitchFamily="34" charset="-128"/>
              </a:rPr>
              <a:t>2</a:t>
            </a:r>
            <a:r>
              <a:rPr lang="en-US" sz="2600" dirty="0">
                <a:effectLst/>
                <a:ea typeface="ＭＳ Ｐゴシック" pitchFamily="34" charset="-128"/>
              </a:rPr>
              <a:t> or H</a:t>
            </a:r>
            <a:r>
              <a:rPr lang="en-US" sz="2600" baseline="-25000" dirty="0">
                <a:effectLst/>
                <a:ea typeface="ＭＳ Ｐゴシック" pitchFamily="34" charset="-128"/>
              </a:rPr>
              <a:t>2</a:t>
            </a:r>
            <a:r>
              <a:rPr lang="en-US" sz="2600" dirty="0">
                <a:effectLst/>
                <a:ea typeface="ＭＳ Ｐゴシック" pitchFamily="34" charset="-128"/>
              </a:rPr>
              <a:t>?</a:t>
            </a:r>
          </a:p>
        </p:txBody>
      </p:sp>
      <p:sp>
        <p:nvSpPr>
          <p:cNvPr id="5" name="Rectangle 3"/>
          <p:cNvSpPr>
            <a:spLocks noChangeArrowheads="1"/>
          </p:cNvSpPr>
          <p:nvPr/>
        </p:nvSpPr>
        <p:spPr bwMode="auto">
          <a:xfrm>
            <a:off x="649288" y="2219325"/>
            <a:ext cx="7732712" cy="1473200"/>
          </a:xfrm>
          <a:prstGeom prst="rect">
            <a:avLst/>
          </a:prstGeom>
          <a:noFill/>
          <a:ln w="9525">
            <a:noFill/>
            <a:miter lim="800000"/>
            <a:headEnd/>
            <a:tailEnd/>
          </a:ln>
        </p:spPr>
        <p:txBody>
          <a:bodyPr>
            <a:spAutoFit/>
          </a:bodyPr>
          <a:lstStyle/>
          <a:p>
            <a:pPr algn="ctr">
              <a:lnSpc>
                <a:spcPct val="100000"/>
              </a:lnSpc>
            </a:pPr>
            <a:r>
              <a:rPr lang="en-US" sz="2600" dirty="0" err="1">
                <a:effectLst/>
                <a:ea typeface="ＭＳ Ｐゴシック" pitchFamily="34" charset="-128"/>
              </a:rPr>
              <a:t>Ans</a:t>
            </a:r>
            <a:r>
              <a:rPr lang="en-US" sz="2600" dirty="0">
                <a:effectLst/>
                <a:ea typeface="ＭＳ Ｐゴシック" pitchFamily="34" charset="-128"/>
              </a:rPr>
              <a:t>: In order to absorb infrared radiation, a molecular vibration must cause a change in the dipole moment of the molecule</a:t>
            </a:r>
          </a:p>
        </p:txBody>
      </p:sp>
      <p:sp>
        <p:nvSpPr>
          <p:cNvPr id="6" name="Rectangle 4"/>
          <p:cNvSpPr>
            <a:spLocks noChangeArrowheads="1"/>
          </p:cNvSpPr>
          <p:nvPr/>
        </p:nvSpPr>
        <p:spPr bwMode="auto">
          <a:xfrm>
            <a:off x="612775" y="3717925"/>
            <a:ext cx="7769225" cy="552450"/>
          </a:xfrm>
          <a:prstGeom prst="rect">
            <a:avLst/>
          </a:prstGeom>
          <a:noFill/>
          <a:ln w="9525">
            <a:noFill/>
            <a:miter lim="800000"/>
            <a:headEnd/>
            <a:tailEnd/>
          </a:ln>
        </p:spPr>
        <p:txBody>
          <a:bodyPr>
            <a:spAutoFit/>
          </a:bodyPr>
          <a:lstStyle/>
          <a:p>
            <a:pPr>
              <a:lnSpc>
                <a:spcPct val="100000"/>
              </a:lnSpc>
            </a:pPr>
            <a:endParaRPr lang="en-US" sz="2600">
              <a:effectLst/>
              <a:ea typeface="ＭＳ Ｐゴシック" pitchFamily="34" charset="-128"/>
            </a:endParaRPr>
          </a:p>
        </p:txBody>
      </p:sp>
      <p:sp>
        <p:nvSpPr>
          <p:cNvPr id="7" name="Rectangle 5"/>
          <p:cNvSpPr>
            <a:spLocks noChangeArrowheads="1"/>
          </p:cNvSpPr>
          <p:nvPr/>
        </p:nvSpPr>
        <p:spPr bwMode="auto">
          <a:xfrm>
            <a:off x="838200" y="4572000"/>
            <a:ext cx="7656513" cy="552450"/>
          </a:xfrm>
          <a:prstGeom prst="rect">
            <a:avLst/>
          </a:prstGeom>
          <a:noFill/>
          <a:ln w="9525">
            <a:noFill/>
            <a:miter lim="800000"/>
            <a:headEnd/>
            <a:tailEnd/>
          </a:ln>
        </p:spPr>
        <p:txBody>
          <a:bodyPr>
            <a:spAutoFit/>
          </a:bodyPr>
          <a:lstStyle/>
          <a:p>
            <a:pPr>
              <a:lnSpc>
                <a:spcPct val="100000"/>
              </a:lnSpc>
            </a:pPr>
            <a:r>
              <a:rPr lang="en-US" sz="2600">
                <a:effectLst/>
                <a:ea typeface="ＭＳ Ｐゴシック" pitchFamily="34" charset="-128"/>
              </a:rPr>
              <a:t>O</a:t>
            </a:r>
            <a:r>
              <a:rPr lang="en-US" sz="2600" baseline="-25000">
                <a:effectLst/>
                <a:ea typeface="ＭＳ Ｐゴシック" pitchFamily="34" charset="-128"/>
              </a:rPr>
              <a:t>2</a:t>
            </a:r>
            <a:r>
              <a:rPr lang="en-US" sz="2600">
                <a:effectLst/>
                <a:ea typeface="ＭＳ Ｐゴシック" pitchFamily="34" charset="-128"/>
              </a:rPr>
              <a:t>, N</a:t>
            </a:r>
            <a:r>
              <a:rPr lang="en-US" sz="2600" baseline="-25000">
                <a:effectLst/>
                <a:ea typeface="ＭＳ Ｐゴシック" pitchFamily="34" charset="-128"/>
              </a:rPr>
              <a:t>2</a:t>
            </a:r>
            <a:r>
              <a:rPr lang="en-US" sz="2600">
                <a:effectLst/>
                <a:ea typeface="ＭＳ Ｐゴシック" pitchFamily="34" charset="-128"/>
              </a:rPr>
              <a:t> and H</a:t>
            </a:r>
            <a:r>
              <a:rPr lang="en-US" sz="2600" baseline="-25000">
                <a:effectLst/>
                <a:ea typeface="ＭＳ Ｐゴシック" pitchFamily="34" charset="-128"/>
              </a:rPr>
              <a:t>2</a:t>
            </a:r>
            <a:r>
              <a:rPr lang="en-US" sz="2600">
                <a:effectLst/>
                <a:ea typeface="ＭＳ Ｐゴシック" pitchFamily="34" charset="-128"/>
              </a:rPr>
              <a:t> </a:t>
            </a:r>
            <a:r>
              <a:rPr lang="en-US" sz="2600">
                <a:solidFill>
                  <a:srgbClr val="8000FF"/>
                </a:solidFill>
                <a:effectLst/>
                <a:ea typeface="ＭＳ Ｐゴシック" pitchFamily="34" charset="-128"/>
              </a:rPr>
              <a:t>DO NOT ABSORB IR LIGHT</a:t>
            </a:r>
            <a:r>
              <a:rPr lang="en-US" sz="2600">
                <a:effectLst/>
                <a:ea typeface="ＭＳ Ｐゴシック" pitchFamily="34" charset="-128"/>
              </a:rPr>
              <a:t>!</a:t>
            </a:r>
            <a:endParaRPr lang="en-US" sz="2600" baseline="-25000">
              <a:effectLst/>
              <a:ea typeface="ＭＳ Ｐゴシック" pitchFamily="34" charset="-128"/>
            </a:endParaRPr>
          </a:p>
        </p:txBody>
      </p:sp>
      <p:sp>
        <p:nvSpPr>
          <p:cNvPr id="8" name="Rectangle 6"/>
          <p:cNvSpPr>
            <a:spLocks noChangeArrowheads="1"/>
          </p:cNvSpPr>
          <p:nvPr/>
        </p:nvSpPr>
        <p:spPr bwMode="auto">
          <a:xfrm>
            <a:off x="884238" y="5527675"/>
            <a:ext cx="7497762" cy="549275"/>
          </a:xfrm>
          <a:prstGeom prst="rect">
            <a:avLst/>
          </a:prstGeom>
          <a:noFill/>
          <a:ln w="25400">
            <a:noFill/>
            <a:miter lim="800000"/>
            <a:headEnd/>
            <a:tailEnd/>
          </a:ln>
          <a:effectLst/>
        </p:spPr>
        <p:txBody>
          <a:bodyPr>
            <a:spAutoFit/>
          </a:bodyPr>
          <a:lstStyle/>
          <a:p>
            <a:pPr algn="ctr">
              <a:tabLst>
                <a:tab pos="914400" algn="l"/>
                <a:tab pos="1828800" algn="l"/>
                <a:tab pos="2743200" algn="l"/>
                <a:tab pos="3657600" algn="l"/>
                <a:tab pos="4572000" algn="l"/>
                <a:tab pos="5486400" algn="l"/>
                <a:tab pos="6400800" algn="l"/>
              </a:tabLst>
            </a:pPr>
            <a:r>
              <a:rPr lang="en-US">
                <a:effectLst>
                  <a:outerShdw blurRad="38100" dist="38100" dir="2700000" algn="tl">
                    <a:srgbClr val="C0C0C0"/>
                  </a:outerShdw>
                </a:effectLst>
              </a:rPr>
              <a:t>The are not </a:t>
            </a:r>
            <a:r>
              <a:rPr lang="en-US">
                <a:solidFill>
                  <a:schemeClr val="accent2"/>
                </a:solidFill>
                <a:effectLst>
                  <a:outerShdw blurRad="38100" dist="38100" dir="2700000" algn="tl">
                    <a:srgbClr val="C0C0C0"/>
                  </a:outerShdw>
                </a:effectLst>
              </a:rPr>
              <a:t>“Greenhouse”</a:t>
            </a:r>
            <a:r>
              <a:rPr lang="en-US">
                <a:effectLst>
                  <a:outerShdw blurRad="38100" dist="38100" dir="2700000" algn="tl">
                    <a:srgbClr val="C0C0C0"/>
                  </a:outerShdw>
                </a:effectLst>
              </a:rPr>
              <a:t> gases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1"/>
          <p:cNvSpPr>
            <a:spLocks noChangeArrowheads="1"/>
          </p:cNvSpPr>
          <p:nvPr/>
        </p:nvSpPr>
        <p:spPr bwMode="auto">
          <a:xfrm>
            <a:off x="533400" y="248245"/>
            <a:ext cx="8229600" cy="5847755"/>
          </a:xfrm>
          <a:prstGeom prst="rect">
            <a:avLst/>
          </a:prstGeom>
          <a:solidFill>
            <a:srgbClr val="EFF3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111111"/>
              </a:solidFill>
              <a:effectLst/>
              <a:latin typeface="Verdana" pitchFamily="34" charset="0"/>
              <a:cs typeface="Arial" pitchFamily="34" charset="0"/>
            </a:endParaRPr>
          </a:p>
          <a:p>
            <a:pPr lvl="0"/>
            <a:r>
              <a:rPr kumimoji="0" lang="en-US" sz="2000" b="0" i="0" u="none" strike="noStrike" cap="none" normalizeH="0" baseline="0" dirty="0" smtClean="0">
                <a:ln>
                  <a:noFill/>
                </a:ln>
                <a:solidFill>
                  <a:srgbClr val="222222"/>
                </a:solidFill>
                <a:effectLst/>
                <a:latin typeface="Verdana" pitchFamily="34" charset="0"/>
                <a:cs typeface="Arial" pitchFamily="34" charset="0"/>
              </a:rPr>
              <a:t>the </a:t>
            </a:r>
            <a:r>
              <a:rPr lang="en-US" sz="2000" dirty="0" err="1" smtClean="0">
                <a:solidFill>
                  <a:srgbClr val="222222"/>
                </a:solidFill>
                <a:latin typeface="Verdana" pitchFamily="34" charset="0"/>
                <a:cs typeface="Arial" pitchFamily="34" charset="0"/>
              </a:rPr>
              <a:t>dipoleaverage</a:t>
            </a:r>
            <a:r>
              <a:rPr lang="en-US" sz="2000" dirty="0" smtClean="0">
                <a:solidFill>
                  <a:srgbClr val="222222"/>
                </a:solidFill>
                <a:latin typeface="Verdana" pitchFamily="34" charset="0"/>
                <a:cs typeface="Arial" pitchFamily="34" charset="0"/>
              </a:rPr>
              <a:t> upper and lower state electric s </a:t>
            </a:r>
            <a:r>
              <a:rPr kumimoji="0" lang="en-US" sz="2000" b="0" i="0" u="none" strike="noStrike" cap="none" normalizeH="0" baseline="0" dirty="0" smtClean="0">
                <a:ln>
                  <a:noFill/>
                </a:ln>
                <a:solidFill>
                  <a:srgbClr val="222222"/>
                </a:solidFill>
                <a:effectLst/>
                <a:latin typeface="Verdana" pitchFamily="34" charset="0"/>
                <a:cs typeface="Arial" pitchFamily="34" charset="0"/>
              </a:rPr>
              <a:t>are equal (there is no rule stating that has to be true).What you are really trying to say is that the molecule must  </a:t>
            </a:r>
            <a:r>
              <a:rPr kumimoji="0" lang="en-US" sz="2000" b="0" i="1" u="none" strike="noStrike" cap="none" normalizeH="0" baseline="0" dirty="0" smtClean="0">
                <a:ln>
                  <a:noFill/>
                </a:ln>
                <a:solidFill>
                  <a:srgbClr val="222222"/>
                </a:solidFill>
                <a:effectLst/>
                <a:latin typeface="Verdana" pitchFamily="34" charset="0"/>
                <a:cs typeface="Arial" pitchFamily="34" charset="0"/>
              </a:rPr>
              <a:t>at the very least</a:t>
            </a:r>
            <a:r>
              <a:rPr kumimoji="0" lang="en-US" sz="2000" b="0" i="0" u="none" strike="noStrike" cap="none" normalizeH="0" baseline="0" dirty="0" smtClean="0">
                <a:ln>
                  <a:noFill/>
                </a:ln>
                <a:solidFill>
                  <a:srgbClr val="222222"/>
                </a:solidFill>
                <a:effectLst/>
                <a:latin typeface="Verdana" pitchFamily="34" charset="0"/>
                <a:cs typeface="Arial" pitchFamily="34" charset="0"/>
              </a:rPr>
              <a:t> have a temporary dipole and the max/min dipoles between the two states will change (due to the max/min distance change in a harmonic </a:t>
            </a:r>
            <a:r>
              <a:rPr kumimoji="0" lang="en-US" sz="2000" b="0" i="0" u="none" strike="noStrike" cap="none" normalizeH="0" baseline="0" dirty="0" err="1" smtClean="0">
                <a:ln>
                  <a:noFill/>
                </a:ln>
                <a:solidFill>
                  <a:srgbClr val="222222"/>
                </a:solidFill>
                <a:effectLst/>
                <a:latin typeface="Verdana" pitchFamily="34" charset="0"/>
                <a:cs typeface="Arial" pitchFamily="34" charset="0"/>
              </a:rPr>
              <a:t>osscilator</a:t>
            </a:r>
            <a:r>
              <a:rPr kumimoji="0" lang="en-US" sz="2000" b="0" i="0" u="none" strike="noStrike" cap="none" normalizeH="0" baseline="0" dirty="0" smtClean="0">
                <a:ln>
                  <a:noFill/>
                </a:ln>
                <a:solidFill>
                  <a:srgbClr val="222222"/>
                </a:solidFill>
                <a:effectLst/>
                <a:latin typeface="Verdana"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22222"/>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22222"/>
                </a:solidFill>
                <a:effectLst/>
                <a:latin typeface="Verdana" pitchFamily="34" charset="0"/>
                <a:cs typeface="Arial" pitchFamily="34" charset="0"/>
              </a:rPr>
              <a:t> Its this dipole that allows the electric field of the molecule and light wave to interact (more specifically the transition dipole but that has other weighted factors beyond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22222"/>
                </a:solidFill>
                <a:effectLst/>
                <a:latin typeface="Verdana" pitchFamily="34" charset="0"/>
                <a:cs typeface="Arial" pitchFamily="34" charset="0"/>
              </a:rPr>
              <a:t> pure electric dipole). For example CO would have a permanent dipole and no mode would induce an average change to this dipole. Something like CH4, which is symmetrical, has an induced dipole with asymmetric stretching and bending modes (or in very high J states)</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22222"/>
              </a:solidFill>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22222"/>
                </a:solidFill>
                <a:effectLst/>
                <a:latin typeface="Verdana" pitchFamily="34" charset="0"/>
                <a:cs typeface="Arial" pitchFamily="34" charset="0"/>
              </a:rPr>
              <a:t> where as N2 has no asymmetric modes and will maintain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22222"/>
                </a:solidFill>
                <a:effectLst/>
                <a:latin typeface="Verdana" pitchFamily="34" charset="0"/>
                <a:cs typeface="Arial" pitchFamily="34" charset="0"/>
              </a:rPr>
              <a:t> an exactly equal electronic gradient at any separation.</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533400" y="685800"/>
            <a:ext cx="8001000" cy="5632311"/>
          </a:xfrm>
          <a:prstGeom prst="rect">
            <a:avLst/>
          </a:prstGeom>
        </p:spPr>
        <p:txBody>
          <a:bodyPr wrap="square">
            <a:spAutoFit/>
          </a:bodyPr>
          <a:lstStyle/>
          <a:p>
            <a:r>
              <a:rPr lang="en-US" sz="2000" dirty="0" smtClean="0"/>
              <a:t>The ability of a compound to absorb IR energy depends on a net change in the dipole moment occurring when the molecule vibrates. Whether or not such a change occurs depends on the distribution of electrical charges in the molecule. </a:t>
            </a:r>
          </a:p>
          <a:p>
            <a:r>
              <a:rPr lang="en-US" sz="2000" dirty="0" smtClean="0"/>
              <a:t>The carbon monoxide molecule can be thought of as a carbon atom joined to an oxygen atom by means of a compressible bond. The carbon has six electrons surrounding its nucleus and oxygen has eight. During a vibration a change in the charge distribution occurs, this appears to the incident IR radiation as an oscillating charge. It is this oscillating charge that the light interacts with.</a:t>
            </a:r>
          </a:p>
          <a:p>
            <a:r>
              <a:rPr lang="en-US" sz="2000" dirty="0" smtClean="0"/>
              <a:t> When the frequency of the radiation matches the frequency of the oscillating charge the IR radiation is absorbed. Consequently, carbon monoxide shows an absorption band in the IR region at the frequency corresponding to the </a:t>
            </a:r>
            <a:r>
              <a:rPr lang="en-US" sz="2000" dirty="0" err="1" smtClean="0"/>
              <a:t>vibrational</a:t>
            </a:r>
            <a:r>
              <a:rPr lang="en-US" sz="2000" dirty="0" smtClean="0"/>
              <a:t> frequency of the nuclei. There is no net change in the dipole moment during the vibration of </a:t>
            </a:r>
            <a:r>
              <a:rPr lang="en-US" sz="2000" dirty="0" err="1" smtClean="0"/>
              <a:t>homonuclear</a:t>
            </a:r>
            <a:r>
              <a:rPr lang="en-US" sz="2000" dirty="0" smtClean="0"/>
              <a:t> molecules such as O2, N2, and H2, and these molecules do not absorb IR radiation. The ability of a molecule to absorb radiation during a particular vibration depends on its electrical geometry." </a:t>
            </a:r>
            <a:endParaRPr lang="en-US" sz="20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6494085"/>
          </a:xfrm>
          <a:prstGeom prst="rect">
            <a:avLst/>
          </a:prstGeom>
        </p:spPr>
        <p:txBody>
          <a:bodyPr wrap="square">
            <a:spAutoFit/>
          </a:bodyPr>
          <a:lstStyle/>
          <a:p>
            <a:r>
              <a:rPr lang="en-US" sz="1600" dirty="0" smtClean="0"/>
              <a:t>Photons, including infrared photons, are of course a form of electromagnetic radiation. As such, they can also be understood as disturbances, or waves, of electromagnetic energy. Atoms, and the molecules they combine to form, have electrically charged particles (electrons and protons) in them</a:t>
            </a:r>
          </a:p>
          <a:p>
            <a:endParaRPr lang="en-US" sz="1600" dirty="0" smtClean="0"/>
          </a:p>
          <a:p>
            <a:r>
              <a:rPr lang="en-US" sz="1600" dirty="0" smtClean="0"/>
              <a:t> The gas molecules we are currently considering, nitrogen and oxygen and the various GHGs, have no net charge; they have equal numbers of electrons and protons. However, molecules that are </a:t>
            </a:r>
            <a:r>
              <a:rPr lang="en-US" sz="1600" b="1" dirty="0" smtClean="0"/>
              <a:t>on average</a:t>
            </a:r>
            <a:r>
              <a:rPr lang="en-US" sz="1600" dirty="0" smtClean="0"/>
              <a:t> neutral (in terms of their electrical charge) can still have localized charges, either some of the time (when they are vibrating) or all of the time.</a:t>
            </a:r>
          </a:p>
          <a:p>
            <a:endParaRPr lang="en-US" sz="1600" dirty="0" smtClean="0"/>
          </a:p>
          <a:p>
            <a:r>
              <a:rPr lang="en-US" sz="1600" dirty="0" smtClean="0"/>
              <a:t> For example, surface tension in water is caused by the tendency of water molecules to stick together because the electrons that the oxygen and hydrogen atoms share are </a:t>
            </a:r>
            <a:r>
              <a:rPr lang="en-US" sz="1600" b="1" dirty="0" smtClean="0"/>
              <a:t>not</a:t>
            </a:r>
            <a:r>
              <a:rPr lang="en-US" sz="1600" dirty="0" smtClean="0"/>
              <a:t> shared equally. The shared electrons spend more time closer to the oxygen atom's </a:t>
            </a:r>
            <a:r>
              <a:rPr lang="en-US" sz="1600" dirty="0" smtClean="0">
                <a:hlinkClick r:id="rId2"/>
              </a:rPr>
              <a:t>nucleus</a:t>
            </a:r>
            <a:r>
              <a:rPr lang="en-US" sz="1600" dirty="0" smtClean="0"/>
              <a:t>, which has more protons and thus pulls on the electrons more strongly. The portion of each water molecule that is near the oxygen atom has a negative charge (excess electrons), while the areas around the two hydrogen atoms have positive charges (fewer electrons to offset the protons). Water molecules have localized areas of positive and negative charges, so individual water molecules tend to "stick" to one another (the positive hydrogen segments being attracted to the negative oxygen portion).</a:t>
            </a:r>
          </a:p>
          <a:p>
            <a:endParaRPr lang="en-US" sz="1600" dirty="0" smtClean="0"/>
          </a:p>
          <a:p>
            <a:r>
              <a:rPr lang="en-US" sz="1600" dirty="0" smtClean="0"/>
              <a:t>Molecules are not, however, rigid ball and stick figures as our chemistry class models may lead us to believe. Molecules are in motion; continuously bouncing around and jiggling and vibrating. Consider first a diatomic nitrogen (N</a:t>
            </a:r>
            <a:r>
              <a:rPr lang="en-US" sz="1600" baseline="-25000" dirty="0" smtClean="0"/>
              <a:t>2</a:t>
            </a:r>
            <a:r>
              <a:rPr lang="en-US" sz="1600" dirty="0" smtClean="0"/>
              <a:t>) or oxygen (O</a:t>
            </a:r>
            <a:r>
              <a:rPr lang="en-US" sz="1600" baseline="-25000" dirty="0" smtClean="0"/>
              <a:t>2</a:t>
            </a:r>
            <a:r>
              <a:rPr lang="en-US" sz="1600" dirty="0" smtClean="0"/>
              <a:t>) molecule. A pair of balls attached by a spring is a good model of such a molecule. Pull the balls apart and release them; they alternately move closer together and further apart. This </a:t>
            </a:r>
            <a:r>
              <a:rPr lang="en-US" sz="1600" dirty="0" err="1" smtClean="0"/>
              <a:t>vibrational</a:t>
            </a:r>
            <a:r>
              <a:rPr lang="en-US" sz="1600" dirty="0" smtClean="0"/>
              <a:t> mode is extremely symmetric, however; the center of mass of the system always remains at the point midway between the two balls/atoms. Electromagnetic "disturbances" (waves) do not tend to interact with, or transfer energy to, such diatomic molecules (such as N</a:t>
            </a:r>
            <a:r>
              <a:rPr lang="en-US" sz="1600" baseline="-25000" dirty="0" smtClean="0"/>
              <a:t>2</a:t>
            </a:r>
            <a:r>
              <a:rPr lang="en-US" sz="1600" dirty="0" smtClean="0"/>
              <a:t> or O</a:t>
            </a:r>
            <a:r>
              <a:rPr lang="en-US" sz="1600" baseline="-25000" dirty="0" smtClean="0"/>
              <a:t>2</a:t>
            </a:r>
            <a:r>
              <a:rPr lang="en-US" sz="1600" dirty="0" smtClean="0"/>
              <a:t>)</a:t>
            </a:r>
            <a:endParaRPr lang="en-US" sz="16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66725" y="152400"/>
            <a:ext cx="8169275" cy="965200"/>
          </a:xfrm>
        </p:spPr>
        <p:txBody>
          <a:bodyPr/>
          <a:lstStyle/>
          <a:p>
            <a:pPr eaLnBrk="1" hangingPunct="1">
              <a:lnSpc>
                <a:spcPct val="90000"/>
              </a:lnSpc>
            </a:pPr>
            <a:r>
              <a:rPr lang="en-US" sz="3600" smtClean="0">
                <a:solidFill>
                  <a:srgbClr val="FF0000"/>
                </a:solidFill>
                <a:latin typeface="Arial" pitchFamily="34" charset="0"/>
                <a:ea typeface="ＭＳ Ｐゴシック" pitchFamily="34" charset="-128"/>
                <a:cs typeface="Arial" pitchFamily="34" charset="0"/>
              </a:rPr>
              <a:t>Key atmospheric constituents</a:t>
            </a:r>
          </a:p>
        </p:txBody>
      </p:sp>
      <p:sp>
        <p:nvSpPr>
          <p:cNvPr id="54275" name="TextBox 5"/>
          <p:cNvSpPr txBox="1">
            <a:spLocks noChangeArrowheads="1"/>
          </p:cNvSpPr>
          <p:nvPr/>
        </p:nvSpPr>
        <p:spPr bwMode="auto">
          <a:xfrm>
            <a:off x="5029200" y="990600"/>
            <a:ext cx="4114800" cy="5908675"/>
          </a:xfrm>
          <a:prstGeom prst="rect">
            <a:avLst/>
          </a:prstGeom>
          <a:noFill/>
          <a:ln w="9525">
            <a:noFill/>
            <a:miter lim="800000"/>
            <a:headEnd/>
            <a:tailEnd/>
          </a:ln>
        </p:spPr>
        <p:txBody>
          <a:bodyPr>
            <a:spAutoFit/>
          </a:bodyPr>
          <a:lstStyle/>
          <a:p>
            <a:pPr>
              <a:buFont typeface="Arial" pitchFamily="34" charset="0"/>
              <a:buChar char="•"/>
            </a:pPr>
            <a:r>
              <a:rPr lang="en-US" dirty="0">
                <a:solidFill>
                  <a:srgbClr val="0000FF"/>
                </a:solidFill>
              </a:rPr>
              <a:t> Diatomic, </a:t>
            </a:r>
            <a:r>
              <a:rPr lang="en-US" dirty="0" err="1">
                <a:solidFill>
                  <a:srgbClr val="0000FF"/>
                </a:solidFill>
              </a:rPr>
              <a:t>homonuclear</a:t>
            </a:r>
            <a:r>
              <a:rPr lang="en-US" dirty="0">
                <a:solidFill>
                  <a:srgbClr val="0000FF"/>
                </a:solidFill>
              </a:rPr>
              <a:t> molecules (e.g., N</a:t>
            </a:r>
            <a:r>
              <a:rPr lang="en-US" baseline="-25000" dirty="0">
                <a:solidFill>
                  <a:srgbClr val="0000FF"/>
                </a:solidFill>
              </a:rPr>
              <a:t>2</a:t>
            </a:r>
            <a:r>
              <a:rPr lang="en-US" dirty="0">
                <a:solidFill>
                  <a:srgbClr val="0000FF"/>
                </a:solidFill>
              </a:rPr>
              <a:t>, O</a:t>
            </a:r>
            <a:r>
              <a:rPr lang="en-US" baseline="-25000" dirty="0">
                <a:solidFill>
                  <a:srgbClr val="0000FF"/>
                </a:solidFill>
              </a:rPr>
              <a:t>2</a:t>
            </a:r>
            <a:r>
              <a:rPr lang="en-US" dirty="0">
                <a:solidFill>
                  <a:srgbClr val="0000FF"/>
                </a:solidFill>
              </a:rPr>
              <a:t>) </a:t>
            </a:r>
            <a:r>
              <a:rPr lang="en-US" dirty="0">
                <a:solidFill>
                  <a:srgbClr val="000000"/>
                </a:solidFill>
              </a:rPr>
              <a:t>have no permanent electric dipole moment (also CO</a:t>
            </a:r>
            <a:r>
              <a:rPr lang="en-US" baseline="-25000" dirty="0">
                <a:solidFill>
                  <a:srgbClr val="000000"/>
                </a:solidFill>
              </a:rPr>
              <a:t>2</a:t>
            </a:r>
            <a:r>
              <a:rPr lang="en-US" dirty="0">
                <a:solidFill>
                  <a:srgbClr val="000000"/>
                </a:solidFill>
              </a:rPr>
              <a:t>)</a:t>
            </a:r>
          </a:p>
          <a:p>
            <a:pPr>
              <a:buFont typeface="Arial" pitchFamily="34" charset="0"/>
              <a:buChar char="•"/>
            </a:pPr>
            <a:r>
              <a:rPr lang="en-US" dirty="0">
                <a:solidFill>
                  <a:srgbClr val="000000"/>
                </a:solidFill>
              </a:rPr>
              <a:t> </a:t>
            </a:r>
            <a:r>
              <a:rPr lang="en-US" dirty="0">
                <a:solidFill>
                  <a:srgbClr val="0000FF"/>
                </a:solidFill>
              </a:rPr>
              <a:t>Molecular N</a:t>
            </a:r>
            <a:r>
              <a:rPr lang="en-US" baseline="-25000" dirty="0">
                <a:solidFill>
                  <a:srgbClr val="0000FF"/>
                </a:solidFill>
              </a:rPr>
              <a:t>2</a:t>
            </a:r>
            <a:r>
              <a:rPr lang="en-US" dirty="0">
                <a:solidFill>
                  <a:srgbClr val="000000"/>
                </a:solidFill>
              </a:rPr>
              <a:t>, the most abundant atmospheric constituent, has no rotational absorption spectrum</a:t>
            </a:r>
          </a:p>
          <a:p>
            <a:pPr>
              <a:buFont typeface="Arial" pitchFamily="34" charset="0"/>
              <a:buChar char="•"/>
            </a:pPr>
            <a:r>
              <a:rPr lang="en-US" dirty="0">
                <a:solidFill>
                  <a:srgbClr val="000000"/>
                </a:solidFill>
              </a:rPr>
              <a:t> </a:t>
            </a:r>
            <a:r>
              <a:rPr lang="en-US" dirty="0">
                <a:solidFill>
                  <a:srgbClr val="0000FF"/>
                </a:solidFill>
              </a:rPr>
              <a:t>Oxygen (O</a:t>
            </a:r>
            <a:r>
              <a:rPr lang="en-US" baseline="-25000" dirty="0">
                <a:solidFill>
                  <a:srgbClr val="0000FF"/>
                </a:solidFill>
              </a:rPr>
              <a:t>2</a:t>
            </a:r>
            <a:r>
              <a:rPr lang="en-US" dirty="0">
                <a:solidFill>
                  <a:srgbClr val="0000FF"/>
                </a:solidFill>
              </a:rPr>
              <a:t>)</a:t>
            </a:r>
            <a:r>
              <a:rPr lang="en-US" dirty="0">
                <a:solidFill>
                  <a:srgbClr val="000000"/>
                </a:solidFill>
              </a:rPr>
              <a:t> has rotational absorption bands at 60 and 118 GHz</a:t>
            </a:r>
          </a:p>
          <a:p>
            <a:endParaRPr lang="en-US" dirty="0">
              <a:solidFill>
                <a:srgbClr val="000000"/>
              </a:solidFill>
            </a:endParaRPr>
          </a:p>
          <a:p>
            <a:pPr>
              <a:buFont typeface="Arial" pitchFamily="34" charset="0"/>
              <a:buChar char="•"/>
            </a:pPr>
            <a:r>
              <a:rPr lang="en-US" dirty="0">
                <a:solidFill>
                  <a:srgbClr val="0000FF"/>
                </a:solidFill>
              </a:rPr>
              <a:t> Linear and spherical top molecules </a:t>
            </a:r>
            <a:r>
              <a:rPr lang="en-US" dirty="0">
                <a:solidFill>
                  <a:srgbClr val="000000"/>
                </a:solidFill>
              </a:rPr>
              <a:t>have the fewest distinct modes of rotation, and hence the simplest absorption spectra</a:t>
            </a:r>
          </a:p>
          <a:p>
            <a:endParaRPr lang="en-US" dirty="0">
              <a:solidFill>
                <a:srgbClr val="000000"/>
              </a:solidFill>
            </a:endParaRPr>
          </a:p>
          <a:p>
            <a:pPr>
              <a:buFont typeface="Arial" pitchFamily="34" charset="0"/>
              <a:buChar char="•"/>
            </a:pPr>
            <a:r>
              <a:rPr lang="en-US" dirty="0">
                <a:solidFill>
                  <a:srgbClr val="000000"/>
                </a:solidFill>
              </a:rPr>
              <a:t> </a:t>
            </a:r>
            <a:r>
              <a:rPr lang="en-US" dirty="0">
                <a:solidFill>
                  <a:srgbClr val="0000FF"/>
                </a:solidFill>
              </a:rPr>
              <a:t>Asymmetric top molecules </a:t>
            </a:r>
            <a:r>
              <a:rPr lang="en-US" dirty="0">
                <a:solidFill>
                  <a:srgbClr val="000000"/>
                </a:solidFill>
              </a:rPr>
              <a:t>have the richest set of possible transitions, and the most complex spectra</a:t>
            </a:r>
          </a:p>
          <a:p>
            <a:pPr>
              <a:buFont typeface="Arial" pitchFamily="34" charset="0"/>
              <a:buChar char="•"/>
            </a:pPr>
            <a:endParaRPr lang="en-US" dirty="0">
              <a:solidFill>
                <a:srgbClr val="000000"/>
              </a:solidFill>
            </a:endParaRPr>
          </a:p>
          <a:p>
            <a:pPr>
              <a:buFont typeface="Arial" pitchFamily="34" charset="0"/>
              <a:buChar char="•"/>
            </a:pPr>
            <a:r>
              <a:rPr lang="en-US" dirty="0">
                <a:solidFill>
                  <a:srgbClr val="000000"/>
                </a:solidFill>
              </a:rPr>
              <a:t> </a:t>
            </a:r>
            <a:r>
              <a:rPr lang="en-US" dirty="0">
                <a:solidFill>
                  <a:srgbClr val="FF0000"/>
                </a:solidFill>
              </a:rPr>
              <a:t>Note lack of permanent electric dipole moment in CO</a:t>
            </a:r>
            <a:r>
              <a:rPr lang="en-US" baseline="-25000" dirty="0">
                <a:solidFill>
                  <a:srgbClr val="FF0000"/>
                </a:solidFill>
              </a:rPr>
              <a:t>2</a:t>
            </a:r>
            <a:r>
              <a:rPr lang="en-US" dirty="0">
                <a:solidFill>
                  <a:srgbClr val="FF0000"/>
                </a:solidFill>
              </a:rPr>
              <a:t> and CH</a:t>
            </a:r>
            <a:r>
              <a:rPr lang="en-US" baseline="-25000" dirty="0">
                <a:solidFill>
                  <a:srgbClr val="FF0000"/>
                </a:solidFill>
              </a:rPr>
              <a:t>4</a:t>
            </a:r>
            <a:endParaRPr lang="en-US" dirty="0">
              <a:solidFill>
                <a:srgbClr val="FF0000"/>
              </a:solidFill>
            </a:endParaRPr>
          </a:p>
          <a:p>
            <a:endParaRPr lang="en-US" dirty="0">
              <a:solidFill>
                <a:srgbClr val="000000"/>
              </a:solidFill>
            </a:endParaRPr>
          </a:p>
        </p:txBody>
      </p:sp>
      <p:pic>
        <p:nvPicPr>
          <p:cNvPr id="54276" name="Picture 4" descr="fig9-2.pdf"/>
          <p:cNvPicPr>
            <a:picLocks noChangeAspect="1"/>
          </p:cNvPicPr>
          <p:nvPr/>
        </p:nvPicPr>
        <p:blipFill>
          <a:blip r:embed="rId2"/>
          <a:srcRect/>
          <a:stretch>
            <a:fillRect/>
          </a:stretch>
        </p:blipFill>
        <p:spPr bwMode="auto">
          <a:xfrm>
            <a:off x="152400" y="914400"/>
            <a:ext cx="4724400" cy="5818188"/>
          </a:xfrm>
          <a:prstGeom prst="rect">
            <a:avLst/>
          </a:prstGeom>
          <a:noFill/>
          <a:ln w="9525">
            <a:noFill/>
            <a:miter lim="800000"/>
            <a:headEnd/>
            <a:tailEnd/>
          </a:ln>
        </p:spPr>
      </p:pic>
      <p:sp>
        <p:nvSpPr>
          <p:cNvPr id="54277" name="TextBox 5"/>
          <p:cNvSpPr txBox="1">
            <a:spLocks noChangeArrowheads="1"/>
          </p:cNvSpPr>
          <p:nvPr/>
        </p:nvSpPr>
        <p:spPr bwMode="auto">
          <a:xfrm>
            <a:off x="4191000" y="6248400"/>
            <a:ext cx="533400" cy="276225"/>
          </a:xfrm>
          <a:prstGeom prst="rect">
            <a:avLst/>
          </a:prstGeom>
          <a:solidFill>
            <a:schemeClr val="bg1"/>
          </a:solidFill>
          <a:ln w="9525">
            <a:noFill/>
            <a:miter lim="800000"/>
            <a:headEnd/>
            <a:tailEnd/>
          </a:ln>
        </p:spPr>
        <p:txBody>
          <a:bodyPr>
            <a:spAutoFit/>
          </a:bodyPr>
          <a:lstStyle/>
          <a:p>
            <a:r>
              <a:rPr lang="en-US" sz="1200"/>
              <a:t>No</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66725" y="228600"/>
            <a:ext cx="8169275" cy="965200"/>
          </a:xfrm>
        </p:spPr>
        <p:txBody>
          <a:bodyPr/>
          <a:lstStyle/>
          <a:p>
            <a:pPr eaLnBrk="1" hangingPunct="1">
              <a:lnSpc>
                <a:spcPct val="90000"/>
              </a:lnSpc>
            </a:pPr>
            <a:r>
              <a:rPr lang="en-US" sz="3600" smtClean="0">
                <a:solidFill>
                  <a:srgbClr val="FF0000"/>
                </a:solidFill>
                <a:latin typeface="Arial" pitchFamily="34" charset="0"/>
                <a:ea typeface="ＭＳ Ｐゴシック" pitchFamily="34" charset="-128"/>
                <a:cs typeface="Arial" pitchFamily="34" charset="0"/>
              </a:rPr>
              <a:t>Infrared (IR) interactions</a:t>
            </a:r>
          </a:p>
        </p:txBody>
      </p:sp>
      <p:sp>
        <p:nvSpPr>
          <p:cNvPr id="57347" name="TextBox 8"/>
          <p:cNvSpPr txBox="1">
            <a:spLocks noChangeArrowheads="1"/>
          </p:cNvSpPr>
          <p:nvPr/>
        </p:nvSpPr>
        <p:spPr bwMode="auto">
          <a:xfrm>
            <a:off x="304800" y="1143000"/>
            <a:ext cx="8331200" cy="5324475"/>
          </a:xfrm>
          <a:prstGeom prst="rect">
            <a:avLst/>
          </a:prstGeom>
          <a:noFill/>
          <a:ln w="9525">
            <a:noFill/>
            <a:miter lim="800000"/>
            <a:headEnd/>
            <a:tailEnd/>
          </a:ln>
        </p:spPr>
        <p:txBody>
          <a:bodyPr>
            <a:spAutoFit/>
          </a:bodyPr>
          <a:lstStyle/>
          <a:p>
            <a:r>
              <a:rPr lang="en-US" sz="2000">
                <a:solidFill>
                  <a:srgbClr val="0000FF"/>
                </a:solidFill>
              </a:rPr>
              <a:t>Vibrational transitions are associated with larger energies than ‘pure’ rotational transitions.</a:t>
            </a:r>
          </a:p>
          <a:p>
            <a:endParaRPr lang="en-US" sz="2000"/>
          </a:p>
          <a:p>
            <a:r>
              <a:rPr lang="en-US" sz="2000"/>
              <a:t>Vibrations can be subdivided into two classes, depending on whether the bond length or angle is changing: </a:t>
            </a:r>
          </a:p>
          <a:p>
            <a:endParaRPr lang="en-US" sz="2000"/>
          </a:p>
          <a:p>
            <a:pPr>
              <a:buFont typeface="Arial" pitchFamily="34" charset="0"/>
              <a:buChar char="•"/>
            </a:pPr>
            <a:r>
              <a:rPr lang="en-US" sz="2000"/>
              <a:t> </a:t>
            </a:r>
            <a:r>
              <a:rPr lang="en-US" sz="2000">
                <a:solidFill>
                  <a:srgbClr val="FF0000"/>
                </a:solidFill>
              </a:rPr>
              <a:t>Stretching </a:t>
            </a:r>
            <a:r>
              <a:rPr lang="en-US" sz="2000"/>
              <a:t>(symmetric and asymmetric)</a:t>
            </a:r>
          </a:p>
          <a:p>
            <a:pPr>
              <a:buFont typeface="Arial" pitchFamily="34" charset="0"/>
              <a:buChar char="•"/>
            </a:pPr>
            <a:r>
              <a:rPr lang="en-US" sz="2000"/>
              <a:t> </a:t>
            </a:r>
            <a:r>
              <a:rPr lang="en-US" sz="2000">
                <a:solidFill>
                  <a:srgbClr val="FF0000"/>
                </a:solidFill>
              </a:rPr>
              <a:t>Bending</a:t>
            </a:r>
            <a:r>
              <a:rPr lang="en-US" sz="2000"/>
              <a:t> (scissoring, rocking, wagging and twisting)</a:t>
            </a:r>
          </a:p>
          <a:p>
            <a:endParaRPr lang="en-US" sz="2000"/>
          </a:p>
          <a:p>
            <a:r>
              <a:rPr lang="en-US" sz="2000">
                <a:solidFill>
                  <a:srgbClr val="0000FF"/>
                </a:solidFill>
              </a:rPr>
              <a:t>Stretching frequencies are higher than corresponding bending frequencies </a:t>
            </a:r>
            <a:r>
              <a:rPr lang="en-US" sz="2000"/>
              <a:t>(it is easier to bend a bond than to stretch or compress it) </a:t>
            </a:r>
          </a:p>
          <a:p>
            <a:r>
              <a:rPr lang="en-US" sz="2000"/>
              <a:t>Bonds to hydrogen have higher stretching frequencies than those to heavier atoms. </a:t>
            </a:r>
          </a:p>
          <a:p>
            <a:r>
              <a:rPr lang="en-US" sz="2000"/>
              <a:t>Triple bonds have higher stretching frequencies than corresponding double bonds, which in turn have higher frequencies than single bonds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extBox 4"/>
          <p:cNvSpPr txBox="1">
            <a:spLocks noChangeArrowheads="1"/>
          </p:cNvSpPr>
          <p:nvPr/>
        </p:nvSpPr>
        <p:spPr bwMode="auto">
          <a:xfrm>
            <a:off x="0" y="0"/>
            <a:ext cx="6705600" cy="461963"/>
          </a:xfrm>
          <a:prstGeom prst="rect">
            <a:avLst/>
          </a:prstGeom>
          <a:noFill/>
          <a:ln w="9525">
            <a:noFill/>
            <a:miter lim="800000"/>
            <a:headEnd/>
            <a:tailEnd/>
          </a:ln>
        </p:spPr>
        <p:txBody>
          <a:bodyPr wrap="none">
            <a:spAutoFit/>
          </a:bodyPr>
          <a:lstStyle/>
          <a:p>
            <a:r>
              <a:rPr lang="en-US"/>
              <a:t>The composition of the Earth’s atmosphere matters...</a:t>
            </a:r>
          </a:p>
        </p:txBody>
      </p:sp>
      <p:pic>
        <p:nvPicPr>
          <p:cNvPr id="30723" name="Picture 5" descr="FG03_TB02.JPG"/>
          <p:cNvPicPr>
            <a:picLocks noChangeAspect="1"/>
          </p:cNvPicPr>
          <p:nvPr/>
        </p:nvPicPr>
        <p:blipFill>
          <a:blip r:embed="rId2"/>
          <a:srcRect t="7899" b="11130"/>
          <a:stretch>
            <a:fillRect/>
          </a:stretch>
        </p:blipFill>
        <p:spPr bwMode="auto">
          <a:xfrm>
            <a:off x="990600" y="457200"/>
            <a:ext cx="5257800" cy="2597150"/>
          </a:xfrm>
          <a:prstGeom prst="rect">
            <a:avLst/>
          </a:prstGeom>
          <a:noFill/>
          <a:ln w="9525">
            <a:noFill/>
            <a:miter lim="800000"/>
            <a:headEnd/>
            <a:tailEnd/>
          </a:ln>
        </p:spPr>
      </p:pic>
      <p:sp>
        <p:nvSpPr>
          <p:cNvPr id="30724" name="TextBox 7"/>
          <p:cNvSpPr txBox="1">
            <a:spLocks noChangeArrowheads="1"/>
          </p:cNvSpPr>
          <p:nvPr/>
        </p:nvSpPr>
        <p:spPr bwMode="auto">
          <a:xfrm>
            <a:off x="6477000" y="685800"/>
            <a:ext cx="2133600" cy="461963"/>
          </a:xfrm>
          <a:prstGeom prst="rect">
            <a:avLst/>
          </a:prstGeom>
          <a:noFill/>
          <a:ln w="9525">
            <a:noFill/>
            <a:miter lim="800000"/>
            <a:headEnd/>
            <a:tailEnd/>
          </a:ln>
        </p:spPr>
        <p:txBody>
          <a:bodyPr>
            <a:spAutoFit/>
          </a:bodyPr>
          <a:lstStyle/>
          <a:p>
            <a:r>
              <a:rPr lang="en-US" sz="1200"/>
              <a:t>(Plus other trace components, e.g. methane, CFCs, ozone)</a:t>
            </a:r>
          </a:p>
        </p:txBody>
      </p:sp>
      <p:sp>
        <p:nvSpPr>
          <p:cNvPr id="30725" name="TextBox 8"/>
          <p:cNvSpPr txBox="1">
            <a:spLocks noChangeArrowheads="1"/>
          </p:cNvSpPr>
          <p:nvPr/>
        </p:nvSpPr>
        <p:spPr bwMode="auto">
          <a:xfrm>
            <a:off x="2819400" y="3352800"/>
            <a:ext cx="6019800" cy="1200150"/>
          </a:xfrm>
          <a:prstGeom prst="rect">
            <a:avLst/>
          </a:prstGeom>
          <a:noFill/>
          <a:ln w="9525">
            <a:noFill/>
            <a:miter lim="800000"/>
            <a:headEnd/>
            <a:tailEnd/>
          </a:ln>
        </p:spPr>
        <p:txBody>
          <a:bodyPr wrap="none">
            <a:spAutoFit/>
          </a:bodyPr>
          <a:lstStyle/>
          <a:p>
            <a:pPr>
              <a:buFont typeface="Arial" charset="0"/>
              <a:buChar char="•"/>
            </a:pPr>
            <a:r>
              <a:rPr lang="en-US" dirty="0"/>
              <a:t> Bi-atomic molecules (O</a:t>
            </a:r>
            <a:r>
              <a:rPr lang="en-US" baseline="-25000" dirty="0"/>
              <a:t>2</a:t>
            </a:r>
            <a:r>
              <a:rPr lang="en-US" dirty="0"/>
              <a:t>, N</a:t>
            </a:r>
            <a:r>
              <a:rPr lang="en-US" baseline="-25000" dirty="0"/>
              <a:t>2</a:t>
            </a:r>
            <a:r>
              <a:rPr lang="en-US" dirty="0"/>
              <a:t>) can only absorb </a:t>
            </a:r>
          </a:p>
          <a:p>
            <a:r>
              <a:rPr lang="en-US" dirty="0"/>
              <a:t>  high energy photons, meaning ultraviolet </a:t>
            </a:r>
          </a:p>
          <a:p>
            <a:r>
              <a:rPr lang="en-US" dirty="0"/>
              <a:t>  wavelengths and shorter.</a:t>
            </a:r>
          </a:p>
        </p:txBody>
      </p:sp>
      <p:pic>
        <p:nvPicPr>
          <p:cNvPr id="30726" name="Picture 9" descr="FG03_15.JPG"/>
          <p:cNvPicPr>
            <a:picLocks noChangeAspect="1"/>
          </p:cNvPicPr>
          <p:nvPr/>
        </p:nvPicPr>
        <p:blipFill>
          <a:blip r:embed="rId3"/>
          <a:srcRect/>
          <a:stretch>
            <a:fillRect/>
          </a:stretch>
        </p:blipFill>
        <p:spPr bwMode="auto">
          <a:xfrm>
            <a:off x="381000" y="3200400"/>
            <a:ext cx="1981200" cy="1052513"/>
          </a:xfrm>
          <a:prstGeom prst="rect">
            <a:avLst/>
          </a:prstGeom>
          <a:noFill/>
          <a:ln w="9525">
            <a:noFill/>
            <a:miter lim="800000"/>
            <a:headEnd/>
            <a:tailEnd/>
          </a:ln>
        </p:spPr>
      </p:pic>
      <p:pic>
        <p:nvPicPr>
          <p:cNvPr id="30727" name="Picture 10" descr="FG03_12.JPG"/>
          <p:cNvPicPr>
            <a:picLocks noChangeAspect="1"/>
          </p:cNvPicPr>
          <p:nvPr/>
        </p:nvPicPr>
        <p:blipFill>
          <a:blip r:embed="rId4"/>
          <a:srcRect/>
          <a:stretch>
            <a:fillRect/>
          </a:stretch>
        </p:blipFill>
        <p:spPr bwMode="auto">
          <a:xfrm>
            <a:off x="0" y="4638675"/>
            <a:ext cx="2684463" cy="1228725"/>
          </a:xfrm>
          <a:prstGeom prst="rect">
            <a:avLst/>
          </a:prstGeom>
          <a:noFill/>
          <a:ln w="9525">
            <a:noFill/>
            <a:miter lim="800000"/>
            <a:headEnd/>
            <a:tailEnd/>
          </a:ln>
        </p:spPr>
      </p:pic>
      <p:sp>
        <p:nvSpPr>
          <p:cNvPr id="30728" name="TextBox 11"/>
          <p:cNvSpPr txBox="1">
            <a:spLocks noChangeArrowheads="1"/>
          </p:cNvSpPr>
          <p:nvPr/>
        </p:nvSpPr>
        <p:spPr bwMode="auto">
          <a:xfrm>
            <a:off x="2743200" y="4876800"/>
            <a:ext cx="6084888" cy="1200150"/>
          </a:xfrm>
          <a:prstGeom prst="rect">
            <a:avLst/>
          </a:prstGeom>
          <a:noFill/>
          <a:ln w="9525">
            <a:noFill/>
            <a:miter lim="800000"/>
            <a:headEnd/>
            <a:tailEnd/>
          </a:ln>
        </p:spPr>
        <p:txBody>
          <a:bodyPr wrap="none">
            <a:spAutoFit/>
          </a:bodyPr>
          <a:lstStyle/>
          <a:p>
            <a:pPr>
              <a:buFont typeface="Arial" charset="0"/>
              <a:buChar char="•"/>
            </a:pPr>
            <a:r>
              <a:rPr lang="en-US"/>
              <a:t> Tri-atomic molecules (H</a:t>
            </a:r>
            <a:r>
              <a:rPr lang="en-US" baseline="-25000"/>
              <a:t>2</a:t>
            </a:r>
            <a:r>
              <a:rPr lang="en-US"/>
              <a:t>O, CO</a:t>
            </a:r>
            <a:r>
              <a:rPr lang="en-US" baseline="-25000"/>
              <a:t>2</a:t>
            </a:r>
            <a:r>
              <a:rPr lang="en-US"/>
              <a:t>) can absorb </a:t>
            </a:r>
          </a:p>
          <a:p>
            <a:r>
              <a:rPr lang="en-US"/>
              <a:t>  lower energy photons, with wavelengths in the</a:t>
            </a:r>
          </a:p>
          <a:p>
            <a:r>
              <a:rPr lang="en-US"/>
              <a:t>  infrared</a:t>
            </a:r>
          </a:p>
        </p:txBody>
      </p:sp>
      <p:pic>
        <p:nvPicPr>
          <p:cNvPr id="30729" name="Picture 12" descr="FG03_14.JPG"/>
          <p:cNvPicPr>
            <a:picLocks noChangeAspect="1"/>
          </p:cNvPicPr>
          <p:nvPr/>
        </p:nvPicPr>
        <p:blipFill>
          <a:blip r:embed="rId5"/>
          <a:srcRect b="33333"/>
          <a:stretch>
            <a:fillRect/>
          </a:stretch>
        </p:blipFill>
        <p:spPr bwMode="auto">
          <a:xfrm>
            <a:off x="685800" y="5791200"/>
            <a:ext cx="1192213" cy="76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274638"/>
            <a:ext cx="8229600" cy="868362"/>
          </a:xfrm>
        </p:spPr>
        <p:txBody>
          <a:bodyPr/>
          <a:lstStyle/>
          <a:p>
            <a:pPr eaLnBrk="1" hangingPunct="1"/>
            <a:r>
              <a:rPr lang="en-US" sz="3600" smtClean="0">
                <a:solidFill>
                  <a:srgbClr val="FF0000"/>
                </a:solidFill>
                <a:latin typeface="Arial" charset="0"/>
                <a:ea typeface="ＭＳ Ｐゴシック" charset="-128"/>
                <a:cs typeface="Arial" charset="0"/>
              </a:rPr>
              <a:t>Carbon dioxide (CO</a:t>
            </a:r>
            <a:r>
              <a:rPr lang="en-US" sz="3600" baseline="-25000" smtClean="0">
                <a:solidFill>
                  <a:srgbClr val="FF0000"/>
                </a:solidFill>
                <a:latin typeface="Arial" charset="0"/>
                <a:ea typeface="ＭＳ Ｐゴシック" charset="-128"/>
                <a:cs typeface="Arial" charset="0"/>
              </a:rPr>
              <a:t>2</a:t>
            </a:r>
            <a:r>
              <a:rPr lang="en-US" sz="3600" smtClean="0">
                <a:solidFill>
                  <a:srgbClr val="FF0000"/>
                </a:solidFill>
                <a:latin typeface="Arial" charset="0"/>
                <a:ea typeface="ＭＳ Ｐゴシック" charset="-128"/>
                <a:cs typeface="Arial" charset="0"/>
              </a:rPr>
              <a:t>)</a:t>
            </a:r>
          </a:p>
        </p:txBody>
      </p:sp>
      <p:sp>
        <p:nvSpPr>
          <p:cNvPr id="83971" name="Rectangle 3"/>
          <p:cNvSpPr>
            <a:spLocks noGrp="1" noChangeArrowheads="1"/>
          </p:cNvSpPr>
          <p:nvPr>
            <p:ph type="body" idx="1"/>
          </p:nvPr>
        </p:nvSpPr>
        <p:spPr>
          <a:xfrm>
            <a:off x="381000" y="1066800"/>
            <a:ext cx="8229600" cy="5562600"/>
          </a:xfrm>
        </p:spPr>
        <p:txBody>
          <a:bodyPr/>
          <a:lstStyle/>
          <a:p>
            <a:pPr eaLnBrk="1" hangingPunct="1">
              <a:spcBef>
                <a:spcPct val="0"/>
              </a:spcBef>
            </a:pPr>
            <a:r>
              <a:rPr lang="en-US" sz="2000" dirty="0" smtClean="0">
                <a:latin typeface="Arial" charset="0"/>
                <a:ea typeface="ＭＳ Ｐゴシック" charset="-128"/>
                <a:cs typeface="Arial" charset="0"/>
              </a:rPr>
              <a:t>Linear → no permanent dipole moment, no pure rotational spectrum</a:t>
            </a:r>
          </a:p>
          <a:p>
            <a:pPr eaLnBrk="1" hangingPunct="1">
              <a:spcBef>
                <a:spcPct val="0"/>
              </a:spcBef>
            </a:pPr>
            <a:r>
              <a:rPr lang="en-US" sz="2000" dirty="0" smtClean="0">
                <a:latin typeface="Arial" charset="0"/>
                <a:ea typeface="ＭＳ Ｐゴシック" charset="-128"/>
                <a:cs typeface="Arial" charset="0"/>
              </a:rPr>
              <a:t>Fundamental modes:</a:t>
            </a: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r>
              <a:rPr lang="en-US" sz="2000" dirty="0" smtClean="0">
                <a:latin typeface="Arial" charset="0"/>
                <a:ea typeface="ＭＳ Ｐゴシック" charset="-128"/>
                <a:cs typeface="Arial" charset="0"/>
              </a:rPr>
              <a:t>The v</a:t>
            </a:r>
            <a:r>
              <a:rPr lang="en-US" sz="2000" baseline="-25000" dirty="0" smtClean="0">
                <a:latin typeface="Arial" charset="0"/>
                <a:ea typeface="ＭＳ Ｐゴシック" charset="-128"/>
                <a:cs typeface="Arial" charset="0"/>
              </a:rPr>
              <a:t>3</a:t>
            </a:r>
            <a:r>
              <a:rPr lang="en-US" sz="2000" dirty="0" smtClean="0">
                <a:latin typeface="Arial" charset="0"/>
                <a:ea typeface="ＭＳ Ｐゴシック" charset="-128"/>
                <a:cs typeface="Arial" charset="0"/>
              </a:rPr>
              <a:t> vibration is a parallel band (dipole moment oscillates parallel to symmetric axis), transition </a:t>
            </a:r>
            <a:r>
              <a:rPr lang="el-GR" sz="2000" dirty="0" smtClean="0">
                <a:latin typeface="Arial" charset="0"/>
                <a:ea typeface="ＭＳ Ｐゴシック" charset="-128"/>
                <a:cs typeface="Arial" charset="0"/>
              </a:rPr>
              <a:t>Δ</a:t>
            </a:r>
            <a:r>
              <a:rPr lang="en-US" sz="2000" dirty="0" smtClean="0">
                <a:latin typeface="Arial" charset="0"/>
                <a:ea typeface="ＭＳ Ｐゴシック" charset="-128"/>
                <a:cs typeface="Arial" charset="0"/>
              </a:rPr>
              <a:t>J = 0 is forbidden, no Q branch, greater total intensity than v</a:t>
            </a:r>
            <a:r>
              <a:rPr lang="en-US" sz="2000" baseline="-25000" dirty="0" smtClean="0">
                <a:latin typeface="Arial" charset="0"/>
                <a:ea typeface="ＭＳ Ｐゴシック" charset="-128"/>
                <a:cs typeface="Arial" charset="0"/>
              </a:rPr>
              <a:t>2</a:t>
            </a:r>
            <a:r>
              <a:rPr lang="en-US" sz="2000" dirty="0" smtClean="0">
                <a:latin typeface="Arial" charset="0"/>
                <a:ea typeface="ＭＳ Ｐゴシック" charset="-128"/>
                <a:cs typeface="Arial" charset="0"/>
              </a:rPr>
              <a:t> fundamental</a:t>
            </a:r>
          </a:p>
          <a:p>
            <a:pPr eaLnBrk="1" hangingPunct="1">
              <a:spcBef>
                <a:spcPct val="0"/>
              </a:spcBef>
            </a:pPr>
            <a:r>
              <a:rPr lang="en-US" sz="2000" dirty="0" smtClean="0">
                <a:latin typeface="Arial" charset="0"/>
                <a:ea typeface="ＭＳ Ｐゴシック" charset="-128"/>
                <a:cs typeface="Arial" charset="0"/>
              </a:rPr>
              <a:t>The v</a:t>
            </a:r>
            <a:r>
              <a:rPr lang="en-US" sz="2000" baseline="-25000" dirty="0" smtClean="0">
                <a:latin typeface="Arial" charset="0"/>
                <a:ea typeface="ＭＳ Ｐゴシック" charset="-128"/>
                <a:cs typeface="Arial" charset="0"/>
              </a:rPr>
              <a:t>2</a:t>
            </a:r>
            <a:r>
              <a:rPr lang="en-US" sz="2000" dirty="0" smtClean="0">
                <a:latin typeface="Arial" charset="0"/>
                <a:ea typeface="ＭＳ Ｐゴシック" charset="-128"/>
                <a:cs typeface="Arial" charset="0"/>
              </a:rPr>
              <a:t> vibration is perpendicular band, has P, Q, and R branch</a:t>
            </a:r>
          </a:p>
          <a:p>
            <a:pPr eaLnBrk="1" hangingPunct="1">
              <a:spcBef>
                <a:spcPct val="0"/>
              </a:spcBef>
            </a:pPr>
            <a:r>
              <a:rPr lang="en-US" sz="2000" dirty="0" smtClean="0">
                <a:latin typeface="Arial" charset="0"/>
                <a:ea typeface="ＭＳ Ｐゴシック" charset="-128"/>
                <a:cs typeface="Arial" charset="0"/>
              </a:rPr>
              <a:t>The v</a:t>
            </a:r>
            <a:r>
              <a:rPr lang="en-US" sz="2000" baseline="-25000" dirty="0" smtClean="0">
                <a:latin typeface="Arial" charset="0"/>
                <a:ea typeface="ＭＳ Ｐゴシック" charset="-128"/>
                <a:cs typeface="Arial" charset="0"/>
              </a:rPr>
              <a:t>3</a:t>
            </a:r>
            <a:r>
              <a:rPr lang="en-US" sz="2000" dirty="0" smtClean="0">
                <a:latin typeface="Arial" charset="0"/>
                <a:ea typeface="ＭＳ Ｐゴシック" charset="-128"/>
                <a:cs typeface="Arial" charset="0"/>
              </a:rPr>
              <a:t> fundamental is the strongest </a:t>
            </a:r>
            <a:r>
              <a:rPr lang="en-US" sz="2000" dirty="0" err="1" smtClean="0">
                <a:latin typeface="Arial" charset="0"/>
                <a:ea typeface="ＭＳ Ｐゴシック" charset="-128"/>
                <a:cs typeface="Arial" charset="0"/>
              </a:rPr>
              <a:t>vibrational</a:t>
            </a:r>
            <a:r>
              <a:rPr lang="en-US" sz="2000" dirty="0" smtClean="0">
                <a:latin typeface="Arial" charset="0"/>
                <a:ea typeface="ＭＳ Ｐゴシック" charset="-128"/>
                <a:cs typeface="Arial" charset="0"/>
              </a:rPr>
              <a:t> band, but the v</a:t>
            </a:r>
            <a:r>
              <a:rPr lang="en-US" sz="2000" baseline="-25000" dirty="0" smtClean="0">
                <a:latin typeface="Arial" charset="0"/>
                <a:ea typeface="ＭＳ Ｐゴシック" charset="-128"/>
                <a:cs typeface="Arial" charset="0"/>
              </a:rPr>
              <a:t>2</a:t>
            </a:r>
            <a:r>
              <a:rPr lang="en-US" sz="2000" dirty="0" smtClean="0">
                <a:latin typeface="Arial" charset="0"/>
                <a:ea typeface="ＭＳ Ｐゴシック" charset="-128"/>
                <a:cs typeface="Arial" charset="0"/>
              </a:rPr>
              <a:t> fundamental is most effective due to “matching” of </a:t>
            </a:r>
            <a:r>
              <a:rPr lang="en-US" sz="2000" dirty="0" err="1" smtClean="0">
                <a:latin typeface="Arial" charset="0"/>
                <a:ea typeface="ＭＳ Ｐゴシック" charset="-128"/>
                <a:cs typeface="Arial" charset="0"/>
              </a:rPr>
              <a:t>vibrational</a:t>
            </a:r>
            <a:r>
              <a:rPr lang="en-US" sz="2000" dirty="0" smtClean="0">
                <a:latin typeface="Arial" charset="0"/>
                <a:ea typeface="ＭＳ Ｐゴシック" charset="-128"/>
                <a:cs typeface="Arial" charset="0"/>
              </a:rPr>
              <a:t> frequencies with terrestrial Planck emission function</a:t>
            </a:r>
          </a:p>
          <a:p>
            <a:pPr eaLnBrk="1" hangingPunct="1">
              <a:spcBef>
                <a:spcPct val="0"/>
              </a:spcBef>
            </a:pPr>
            <a:r>
              <a:rPr lang="en-US" sz="2000" baseline="30000" dirty="0" smtClean="0">
                <a:latin typeface="Arial" charset="0"/>
                <a:ea typeface="ＭＳ Ｐゴシック" charset="-128"/>
                <a:cs typeface="Arial" charset="0"/>
              </a:rPr>
              <a:t>13</a:t>
            </a:r>
            <a:r>
              <a:rPr lang="en-US" sz="2000" dirty="0" smtClean="0">
                <a:latin typeface="Arial" charset="0"/>
                <a:ea typeface="ＭＳ Ｐゴシック" charset="-128"/>
                <a:cs typeface="Arial" charset="0"/>
              </a:rPr>
              <a:t>C isotope (1% of C in atmosphere) and </a:t>
            </a:r>
            <a:r>
              <a:rPr lang="en-US" sz="2000" baseline="30000" dirty="0" smtClean="0">
                <a:latin typeface="Arial" charset="0"/>
                <a:ea typeface="ＭＳ Ｐゴシック" charset="-128"/>
                <a:cs typeface="Arial" charset="0"/>
              </a:rPr>
              <a:t>17/18</a:t>
            </a:r>
            <a:r>
              <a:rPr lang="en-US" sz="2000" dirty="0" smtClean="0">
                <a:latin typeface="Arial" charset="0"/>
                <a:ea typeface="ＭＳ Ｐゴシック" charset="-128"/>
                <a:cs typeface="Arial" charset="0"/>
              </a:rPr>
              <a:t>O isotope (0.2%) cause a weak splitting of rotational and </a:t>
            </a:r>
            <a:r>
              <a:rPr lang="en-US" sz="2000" dirty="0" err="1" smtClean="0">
                <a:latin typeface="Arial" charset="0"/>
                <a:ea typeface="ＭＳ Ｐゴシック" charset="-128"/>
                <a:cs typeface="Arial" charset="0"/>
              </a:rPr>
              <a:t>vibrational</a:t>
            </a:r>
            <a:r>
              <a:rPr lang="en-US" sz="2000" dirty="0" smtClean="0">
                <a:latin typeface="Arial" charset="0"/>
                <a:ea typeface="ＭＳ Ｐゴシック" charset="-128"/>
                <a:cs typeface="Arial" charset="0"/>
              </a:rPr>
              <a:t> lines in the CO</a:t>
            </a:r>
            <a:r>
              <a:rPr lang="en-US" sz="2000" baseline="-25000" dirty="0" smtClean="0">
                <a:latin typeface="Arial" charset="0"/>
                <a:ea typeface="ＭＳ Ｐゴシック" charset="-128"/>
                <a:cs typeface="Arial" charset="0"/>
              </a:rPr>
              <a:t>2 </a:t>
            </a:r>
            <a:r>
              <a:rPr lang="en-US" sz="2000" dirty="0" smtClean="0">
                <a:latin typeface="Arial" charset="0"/>
                <a:ea typeface="ＭＳ Ｐゴシック" charset="-128"/>
                <a:cs typeface="Arial" charset="0"/>
              </a:rPr>
              <a:t>spectrum</a:t>
            </a:r>
          </a:p>
          <a:p>
            <a:pPr eaLnBrk="1" hangingPunct="1">
              <a:spcBef>
                <a:spcPct val="0"/>
              </a:spcBef>
            </a:pPr>
            <a:endParaRPr lang="en-US" sz="2000" dirty="0" smtClean="0">
              <a:latin typeface="Arial" charset="0"/>
              <a:ea typeface="ＭＳ Ｐゴシック" charset="-128"/>
              <a:cs typeface="Arial" charset="0"/>
            </a:endParaRPr>
          </a:p>
        </p:txBody>
      </p:sp>
      <p:sp>
        <p:nvSpPr>
          <p:cNvPr id="83972" name="Oval 4"/>
          <p:cNvSpPr>
            <a:spLocks noChangeArrowheads="1"/>
          </p:cNvSpPr>
          <p:nvPr/>
        </p:nvSpPr>
        <p:spPr bwMode="auto">
          <a:xfrm>
            <a:off x="1295400" y="1905000"/>
            <a:ext cx="228600" cy="228600"/>
          </a:xfrm>
          <a:prstGeom prst="ellipse">
            <a:avLst/>
          </a:prstGeom>
          <a:solidFill>
            <a:schemeClr val="accent1"/>
          </a:solidFill>
          <a:ln w="9525">
            <a:solidFill>
              <a:schemeClr val="tx1"/>
            </a:solidFill>
            <a:round/>
            <a:headEnd/>
            <a:tailEnd/>
          </a:ln>
        </p:spPr>
        <p:txBody>
          <a:bodyPr wrap="none" anchor="ctr"/>
          <a:lstStyle/>
          <a:p>
            <a:pPr algn="ctr"/>
            <a:endParaRPr lang="en-US" sz="2000">
              <a:cs typeface="Arial" charset="0"/>
            </a:endParaRPr>
          </a:p>
        </p:txBody>
      </p:sp>
      <p:sp>
        <p:nvSpPr>
          <p:cNvPr id="83973" name="Oval 5"/>
          <p:cNvSpPr>
            <a:spLocks noChangeArrowheads="1"/>
          </p:cNvSpPr>
          <p:nvPr/>
        </p:nvSpPr>
        <p:spPr bwMode="auto">
          <a:xfrm>
            <a:off x="19812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4" name="Oval 6"/>
          <p:cNvSpPr>
            <a:spLocks noChangeArrowheads="1"/>
          </p:cNvSpPr>
          <p:nvPr/>
        </p:nvSpPr>
        <p:spPr bwMode="auto">
          <a:xfrm>
            <a:off x="26670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5" name="Oval 8"/>
          <p:cNvSpPr>
            <a:spLocks noChangeArrowheads="1"/>
          </p:cNvSpPr>
          <p:nvPr/>
        </p:nvSpPr>
        <p:spPr bwMode="auto">
          <a:xfrm>
            <a:off x="76962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6" name="Oval 9"/>
          <p:cNvSpPr>
            <a:spLocks noChangeArrowheads="1"/>
          </p:cNvSpPr>
          <p:nvPr/>
        </p:nvSpPr>
        <p:spPr bwMode="auto">
          <a:xfrm>
            <a:off x="70104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7" name="Oval 10"/>
          <p:cNvSpPr>
            <a:spLocks noChangeArrowheads="1"/>
          </p:cNvSpPr>
          <p:nvPr/>
        </p:nvSpPr>
        <p:spPr bwMode="auto">
          <a:xfrm>
            <a:off x="63246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8" name="Oval 11"/>
          <p:cNvSpPr>
            <a:spLocks noChangeArrowheads="1"/>
          </p:cNvSpPr>
          <p:nvPr/>
        </p:nvSpPr>
        <p:spPr bwMode="auto">
          <a:xfrm>
            <a:off x="52578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9" name="Oval 12"/>
          <p:cNvSpPr>
            <a:spLocks noChangeArrowheads="1"/>
          </p:cNvSpPr>
          <p:nvPr/>
        </p:nvSpPr>
        <p:spPr bwMode="auto">
          <a:xfrm>
            <a:off x="45720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80" name="Oval 13"/>
          <p:cNvSpPr>
            <a:spLocks noChangeArrowheads="1"/>
          </p:cNvSpPr>
          <p:nvPr/>
        </p:nvSpPr>
        <p:spPr bwMode="auto">
          <a:xfrm>
            <a:off x="38862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81" name="Line 18"/>
          <p:cNvSpPr>
            <a:spLocks noChangeShapeType="1"/>
          </p:cNvSpPr>
          <p:nvPr/>
        </p:nvSpPr>
        <p:spPr bwMode="auto">
          <a:xfrm>
            <a:off x="1524000" y="1981200"/>
            <a:ext cx="457200" cy="0"/>
          </a:xfrm>
          <a:prstGeom prst="line">
            <a:avLst/>
          </a:prstGeom>
          <a:noFill/>
          <a:ln w="9525">
            <a:solidFill>
              <a:schemeClr val="tx1"/>
            </a:solidFill>
            <a:round/>
            <a:headEnd/>
            <a:tailEnd/>
          </a:ln>
        </p:spPr>
        <p:txBody>
          <a:bodyPr/>
          <a:lstStyle/>
          <a:p>
            <a:endParaRPr lang="en-US"/>
          </a:p>
        </p:txBody>
      </p:sp>
      <p:sp>
        <p:nvSpPr>
          <p:cNvPr id="83982" name="Line 19"/>
          <p:cNvSpPr>
            <a:spLocks noChangeShapeType="1"/>
          </p:cNvSpPr>
          <p:nvPr/>
        </p:nvSpPr>
        <p:spPr bwMode="auto">
          <a:xfrm>
            <a:off x="2209800" y="1981200"/>
            <a:ext cx="457200" cy="0"/>
          </a:xfrm>
          <a:prstGeom prst="line">
            <a:avLst/>
          </a:prstGeom>
          <a:noFill/>
          <a:ln w="9525">
            <a:solidFill>
              <a:schemeClr val="tx1"/>
            </a:solidFill>
            <a:round/>
            <a:headEnd/>
            <a:tailEnd/>
          </a:ln>
        </p:spPr>
        <p:txBody>
          <a:bodyPr/>
          <a:lstStyle/>
          <a:p>
            <a:endParaRPr lang="en-US"/>
          </a:p>
        </p:txBody>
      </p:sp>
      <p:sp>
        <p:nvSpPr>
          <p:cNvPr id="83983" name="Line 20"/>
          <p:cNvSpPr>
            <a:spLocks noChangeShapeType="1"/>
          </p:cNvSpPr>
          <p:nvPr/>
        </p:nvSpPr>
        <p:spPr bwMode="auto">
          <a:xfrm>
            <a:off x="7239000" y="1981200"/>
            <a:ext cx="457200" cy="0"/>
          </a:xfrm>
          <a:prstGeom prst="line">
            <a:avLst/>
          </a:prstGeom>
          <a:noFill/>
          <a:ln w="9525">
            <a:solidFill>
              <a:schemeClr val="tx1"/>
            </a:solidFill>
            <a:round/>
            <a:headEnd/>
            <a:tailEnd/>
          </a:ln>
        </p:spPr>
        <p:txBody>
          <a:bodyPr/>
          <a:lstStyle/>
          <a:p>
            <a:endParaRPr lang="en-US"/>
          </a:p>
        </p:txBody>
      </p:sp>
      <p:sp>
        <p:nvSpPr>
          <p:cNvPr id="83984" name="Line 21"/>
          <p:cNvSpPr>
            <a:spLocks noChangeShapeType="1"/>
          </p:cNvSpPr>
          <p:nvPr/>
        </p:nvSpPr>
        <p:spPr bwMode="auto">
          <a:xfrm>
            <a:off x="6553200" y="1981200"/>
            <a:ext cx="457200" cy="0"/>
          </a:xfrm>
          <a:prstGeom prst="line">
            <a:avLst/>
          </a:prstGeom>
          <a:noFill/>
          <a:ln w="9525">
            <a:solidFill>
              <a:schemeClr val="tx1"/>
            </a:solidFill>
            <a:round/>
            <a:headEnd/>
            <a:tailEnd/>
          </a:ln>
        </p:spPr>
        <p:txBody>
          <a:bodyPr/>
          <a:lstStyle/>
          <a:p>
            <a:endParaRPr lang="en-US"/>
          </a:p>
        </p:txBody>
      </p:sp>
      <p:sp>
        <p:nvSpPr>
          <p:cNvPr id="83985" name="Line 22"/>
          <p:cNvSpPr>
            <a:spLocks noChangeShapeType="1"/>
          </p:cNvSpPr>
          <p:nvPr/>
        </p:nvSpPr>
        <p:spPr bwMode="auto">
          <a:xfrm>
            <a:off x="4800600" y="1981200"/>
            <a:ext cx="457200" cy="0"/>
          </a:xfrm>
          <a:prstGeom prst="line">
            <a:avLst/>
          </a:prstGeom>
          <a:noFill/>
          <a:ln w="9525">
            <a:solidFill>
              <a:schemeClr val="tx1"/>
            </a:solidFill>
            <a:round/>
            <a:headEnd/>
            <a:tailEnd/>
          </a:ln>
        </p:spPr>
        <p:txBody>
          <a:bodyPr/>
          <a:lstStyle/>
          <a:p>
            <a:endParaRPr lang="en-US"/>
          </a:p>
        </p:txBody>
      </p:sp>
      <p:sp>
        <p:nvSpPr>
          <p:cNvPr id="83986" name="Line 23"/>
          <p:cNvSpPr>
            <a:spLocks noChangeShapeType="1"/>
          </p:cNvSpPr>
          <p:nvPr/>
        </p:nvSpPr>
        <p:spPr bwMode="auto">
          <a:xfrm>
            <a:off x="4114800" y="1981200"/>
            <a:ext cx="457200" cy="0"/>
          </a:xfrm>
          <a:prstGeom prst="line">
            <a:avLst/>
          </a:prstGeom>
          <a:noFill/>
          <a:ln w="9525">
            <a:solidFill>
              <a:schemeClr val="tx1"/>
            </a:solidFill>
            <a:round/>
            <a:headEnd/>
            <a:tailEnd/>
          </a:ln>
        </p:spPr>
        <p:txBody>
          <a:bodyPr/>
          <a:lstStyle/>
          <a:p>
            <a:endParaRPr lang="en-US"/>
          </a:p>
        </p:txBody>
      </p:sp>
      <p:sp>
        <p:nvSpPr>
          <p:cNvPr id="83987" name="Line 25"/>
          <p:cNvSpPr>
            <a:spLocks noChangeShapeType="1"/>
          </p:cNvSpPr>
          <p:nvPr/>
        </p:nvSpPr>
        <p:spPr bwMode="auto">
          <a:xfrm flipH="1">
            <a:off x="990600" y="1981200"/>
            <a:ext cx="304800" cy="0"/>
          </a:xfrm>
          <a:prstGeom prst="line">
            <a:avLst/>
          </a:prstGeom>
          <a:noFill/>
          <a:ln w="25400">
            <a:solidFill>
              <a:schemeClr val="tx1"/>
            </a:solidFill>
            <a:round/>
            <a:headEnd/>
            <a:tailEnd type="triangle" w="med" len="med"/>
          </a:ln>
        </p:spPr>
        <p:txBody>
          <a:bodyPr/>
          <a:lstStyle/>
          <a:p>
            <a:endParaRPr lang="en-US"/>
          </a:p>
        </p:txBody>
      </p:sp>
      <p:sp>
        <p:nvSpPr>
          <p:cNvPr id="83988" name="Line 27"/>
          <p:cNvSpPr>
            <a:spLocks noChangeShapeType="1"/>
          </p:cNvSpPr>
          <p:nvPr/>
        </p:nvSpPr>
        <p:spPr bwMode="auto">
          <a:xfrm flipH="1">
            <a:off x="4343400" y="1981200"/>
            <a:ext cx="228600" cy="0"/>
          </a:xfrm>
          <a:prstGeom prst="line">
            <a:avLst/>
          </a:prstGeom>
          <a:noFill/>
          <a:ln w="25400">
            <a:solidFill>
              <a:schemeClr val="tx1"/>
            </a:solidFill>
            <a:round/>
            <a:headEnd/>
            <a:tailEnd type="triangle" w="med" len="med"/>
          </a:ln>
        </p:spPr>
        <p:txBody>
          <a:bodyPr/>
          <a:lstStyle/>
          <a:p>
            <a:endParaRPr lang="en-US"/>
          </a:p>
        </p:txBody>
      </p:sp>
      <p:sp>
        <p:nvSpPr>
          <p:cNvPr id="83989" name="Line 28"/>
          <p:cNvSpPr>
            <a:spLocks noChangeShapeType="1"/>
          </p:cNvSpPr>
          <p:nvPr/>
        </p:nvSpPr>
        <p:spPr bwMode="auto">
          <a:xfrm>
            <a:off x="2895600" y="1981200"/>
            <a:ext cx="304800" cy="0"/>
          </a:xfrm>
          <a:prstGeom prst="line">
            <a:avLst/>
          </a:prstGeom>
          <a:noFill/>
          <a:ln w="25400">
            <a:solidFill>
              <a:schemeClr val="tx1"/>
            </a:solidFill>
            <a:round/>
            <a:headEnd/>
            <a:tailEnd type="triangle" w="med" len="med"/>
          </a:ln>
        </p:spPr>
        <p:txBody>
          <a:bodyPr/>
          <a:lstStyle/>
          <a:p>
            <a:endParaRPr lang="en-US"/>
          </a:p>
        </p:txBody>
      </p:sp>
      <p:sp>
        <p:nvSpPr>
          <p:cNvPr id="83990" name="Line 29"/>
          <p:cNvSpPr>
            <a:spLocks noChangeShapeType="1"/>
          </p:cNvSpPr>
          <p:nvPr/>
        </p:nvSpPr>
        <p:spPr bwMode="auto">
          <a:xfrm>
            <a:off x="4114800" y="1981200"/>
            <a:ext cx="228600" cy="0"/>
          </a:xfrm>
          <a:prstGeom prst="line">
            <a:avLst/>
          </a:prstGeom>
          <a:noFill/>
          <a:ln w="25400">
            <a:solidFill>
              <a:schemeClr val="tx1"/>
            </a:solidFill>
            <a:round/>
            <a:headEnd/>
            <a:tailEnd type="triangle" w="med" len="med"/>
          </a:ln>
        </p:spPr>
        <p:txBody>
          <a:bodyPr/>
          <a:lstStyle/>
          <a:p>
            <a:endParaRPr lang="en-US"/>
          </a:p>
        </p:txBody>
      </p:sp>
      <p:sp>
        <p:nvSpPr>
          <p:cNvPr id="83991" name="Line 30"/>
          <p:cNvSpPr>
            <a:spLocks noChangeShapeType="1"/>
          </p:cNvSpPr>
          <p:nvPr/>
        </p:nvSpPr>
        <p:spPr bwMode="auto">
          <a:xfrm>
            <a:off x="5486400" y="1981200"/>
            <a:ext cx="304800" cy="0"/>
          </a:xfrm>
          <a:prstGeom prst="line">
            <a:avLst/>
          </a:prstGeom>
          <a:noFill/>
          <a:ln w="25400">
            <a:solidFill>
              <a:schemeClr val="tx1"/>
            </a:solidFill>
            <a:round/>
            <a:headEnd/>
            <a:tailEnd type="triangle" w="med" len="med"/>
          </a:ln>
        </p:spPr>
        <p:txBody>
          <a:bodyPr/>
          <a:lstStyle/>
          <a:p>
            <a:endParaRPr lang="en-US"/>
          </a:p>
        </p:txBody>
      </p:sp>
      <p:sp>
        <p:nvSpPr>
          <p:cNvPr id="83992" name="Line 32"/>
          <p:cNvSpPr>
            <a:spLocks noChangeShapeType="1"/>
          </p:cNvSpPr>
          <p:nvPr/>
        </p:nvSpPr>
        <p:spPr bwMode="auto">
          <a:xfrm flipV="1">
            <a:off x="6400800" y="1676400"/>
            <a:ext cx="0" cy="228600"/>
          </a:xfrm>
          <a:prstGeom prst="line">
            <a:avLst/>
          </a:prstGeom>
          <a:noFill/>
          <a:ln w="25400">
            <a:solidFill>
              <a:schemeClr val="tx1"/>
            </a:solidFill>
            <a:round/>
            <a:headEnd/>
            <a:tailEnd type="triangle" w="med" len="med"/>
          </a:ln>
        </p:spPr>
        <p:txBody>
          <a:bodyPr/>
          <a:lstStyle/>
          <a:p>
            <a:endParaRPr lang="en-US"/>
          </a:p>
        </p:txBody>
      </p:sp>
      <p:sp>
        <p:nvSpPr>
          <p:cNvPr id="83993" name="Line 33"/>
          <p:cNvSpPr>
            <a:spLocks noChangeShapeType="1"/>
          </p:cNvSpPr>
          <p:nvPr/>
        </p:nvSpPr>
        <p:spPr bwMode="auto">
          <a:xfrm flipV="1">
            <a:off x="7848600" y="1676400"/>
            <a:ext cx="0" cy="228600"/>
          </a:xfrm>
          <a:prstGeom prst="line">
            <a:avLst/>
          </a:prstGeom>
          <a:noFill/>
          <a:ln w="25400">
            <a:solidFill>
              <a:schemeClr val="tx1"/>
            </a:solidFill>
            <a:round/>
            <a:headEnd/>
            <a:tailEnd type="triangle" w="med" len="med"/>
          </a:ln>
        </p:spPr>
        <p:txBody>
          <a:bodyPr/>
          <a:lstStyle/>
          <a:p>
            <a:endParaRPr lang="en-US"/>
          </a:p>
        </p:txBody>
      </p:sp>
      <p:sp>
        <p:nvSpPr>
          <p:cNvPr id="83994" name="Line 34"/>
          <p:cNvSpPr>
            <a:spLocks noChangeShapeType="1"/>
          </p:cNvSpPr>
          <p:nvPr/>
        </p:nvSpPr>
        <p:spPr bwMode="auto">
          <a:xfrm>
            <a:off x="7162800" y="2133600"/>
            <a:ext cx="0" cy="228600"/>
          </a:xfrm>
          <a:prstGeom prst="line">
            <a:avLst/>
          </a:prstGeom>
          <a:noFill/>
          <a:ln w="25400">
            <a:solidFill>
              <a:schemeClr val="tx1"/>
            </a:solidFill>
            <a:round/>
            <a:headEnd/>
            <a:tailEnd type="triangle" w="med" len="med"/>
          </a:ln>
        </p:spPr>
        <p:txBody>
          <a:bodyPr/>
          <a:lstStyle/>
          <a:p>
            <a:endParaRPr lang="en-US"/>
          </a:p>
        </p:txBody>
      </p:sp>
      <p:sp>
        <p:nvSpPr>
          <p:cNvPr id="83995" name="Oval 35"/>
          <p:cNvSpPr>
            <a:spLocks noChangeArrowheads="1"/>
          </p:cNvSpPr>
          <p:nvPr/>
        </p:nvSpPr>
        <p:spPr bwMode="auto">
          <a:xfrm>
            <a:off x="7696200" y="29718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6" name="Oval 36"/>
          <p:cNvSpPr>
            <a:spLocks noChangeArrowheads="1"/>
          </p:cNvSpPr>
          <p:nvPr/>
        </p:nvSpPr>
        <p:spPr bwMode="auto">
          <a:xfrm>
            <a:off x="7010400" y="29718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7" name="Oval 37"/>
          <p:cNvSpPr>
            <a:spLocks noChangeArrowheads="1"/>
          </p:cNvSpPr>
          <p:nvPr/>
        </p:nvSpPr>
        <p:spPr bwMode="auto">
          <a:xfrm>
            <a:off x="6324600" y="29718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8" name="Oval 41"/>
          <p:cNvSpPr>
            <a:spLocks noChangeArrowheads="1"/>
          </p:cNvSpPr>
          <p:nvPr/>
        </p:nvSpPr>
        <p:spPr bwMode="auto">
          <a:xfrm>
            <a:off x="7086600" y="3048000"/>
            <a:ext cx="76200" cy="762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9" name="Line 43"/>
          <p:cNvSpPr>
            <a:spLocks noChangeShapeType="1"/>
          </p:cNvSpPr>
          <p:nvPr/>
        </p:nvSpPr>
        <p:spPr bwMode="auto">
          <a:xfrm>
            <a:off x="7086600" y="3048000"/>
            <a:ext cx="76200" cy="76200"/>
          </a:xfrm>
          <a:prstGeom prst="line">
            <a:avLst/>
          </a:prstGeom>
          <a:noFill/>
          <a:ln w="9525">
            <a:solidFill>
              <a:schemeClr val="tx1"/>
            </a:solidFill>
            <a:round/>
            <a:headEnd/>
            <a:tailEnd/>
          </a:ln>
        </p:spPr>
        <p:txBody>
          <a:bodyPr/>
          <a:lstStyle/>
          <a:p>
            <a:endParaRPr lang="en-US"/>
          </a:p>
        </p:txBody>
      </p:sp>
      <p:sp>
        <p:nvSpPr>
          <p:cNvPr id="84000" name="Line 44"/>
          <p:cNvSpPr>
            <a:spLocks noChangeShapeType="1"/>
          </p:cNvSpPr>
          <p:nvPr/>
        </p:nvSpPr>
        <p:spPr bwMode="auto">
          <a:xfrm flipH="1">
            <a:off x="7086600" y="3048000"/>
            <a:ext cx="76200" cy="76200"/>
          </a:xfrm>
          <a:prstGeom prst="line">
            <a:avLst/>
          </a:prstGeom>
          <a:noFill/>
          <a:ln w="9525">
            <a:solidFill>
              <a:schemeClr val="tx1"/>
            </a:solidFill>
            <a:round/>
            <a:headEnd/>
            <a:tailEnd/>
          </a:ln>
        </p:spPr>
        <p:txBody>
          <a:bodyPr/>
          <a:lstStyle/>
          <a:p>
            <a:endParaRPr lang="en-US"/>
          </a:p>
        </p:txBody>
      </p:sp>
      <p:sp>
        <p:nvSpPr>
          <p:cNvPr id="84001" name="Oval 46"/>
          <p:cNvSpPr>
            <a:spLocks noChangeArrowheads="1"/>
          </p:cNvSpPr>
          <p:nvPr/>
        </p:nvSpPr>
        <p:spPr bwMode="auto">
          <a:xfrm flipH="1">
            <a:off x="6400800" y="3048000"/>
            <a:ext cx="76200" cy="76200"/>
          </a:xfrm>
          <a:prstGeom prst="ellipse">
            <a:avLst/>
          </a:prstGeom>
          <a:solidFill>
            <a:schemeClr val="tx2"/>
          </a:solidFill>
          <a:ln w="9525">
            <a:solidFill>
              <a:schemeClr val="tx1"/>
            </a:solidFill>
            <a:round/>
            <a:headEnd/>
            <a:tailEnd/>
          </a:ln>
        </p:spPr>
        <p:txBody>
          <a:bodyPr wrap="none" anchor="ctr"/>
          <a:lstStyle/>
          <a:p>
            <a:endParaRPr lang="en-US" sz="2000">
              <a:cs typeface="Arial" charset="0"/>
            </a:endParaRPr>
          </a:p>
        </p:txBody>
      </p:sp>
      <p:sp>
        <p:nvSpPr>
          <p:cNvPr id="84002" name="Oval 47"/>
          <p:cNvSpPr>
            <a:spLocks noChangeArrowheads="1"/>
          </p:cNvSpPr>
          <p:nvPr/>
        </p:nvSpPr>
        <p:spPr bwMode="auto">
          <a:xfrm flipH="1">
            <a:off x="7772400" y="3048000"/>
            <a:ext cx="76200" cy="76200"/>
          </a:xfrm>
          <a:prstGeom prst="ellipse">
            <a:avLst/>
          </a:prstGeom>
          <a:solidFill>
            <a:schemeClr val="tx2"/>
          </a:solidFill>
          <a:ln w="9525">
            <a:solidFill>
              <a:schemeClr val="tx1"/>
            </a:solidFill>
            <a:round/>
            <a:headEnd/>
            <a:tailEnd/>
          </a:ln>
        </p:spPr>
        <p:txBody>
          <a:bodyPr wrap="none" anchor="ctr"/>
          <a:lstStyle/>
          <a:p>
            <a:endParaRPr lang="en-US" sz="2000">
              <a:cs typeface="Arial" charset="0"/>
            </a:endParaRPr>
          </a:p>
        </p:txBody>
      </p:sp>
      <p:sp>
        <p:nvSpPr>
          <p:cNvPr id="84003" name="Line 48"/>
          <p:cNvSpPr>
            <a:spLocks noChangeShapeType="1"/>
          </p:cNvSpPr>
          <p:nvPr/>
        </p:nvSpPr>
        <p:spPr bwMode="auto">
          <a:xfrm>
            <a:off x="6553200" y="3048000"/>
            <a:ext cx="457200" cy="0"/>
          </a:xfrm>
          <a:prstGeom prst="line">
            <a:avLst/>
          </a:prstGeom>
          <a:noFill/>
          <a:ln w="9525">
            <a:solidFill>
              <a:schemeClr val="tx1"/>
            </a:solidFill>
            <a:round/>
            <a:headEnd/>
            <a:tailEnd/>
          </a:ln>
        </p:spPr>
        <p:txBody>
          <a:bodyPr/>
          <a:lstStyle/>
          <a:p>
            <a:endParaRPr lang="en-US"/>
          </a:p>
        </p:txBody>
      </p:sp>
      <p:sp>
        <p:nvSpPr>
          <p:cNvPr id="84004" name="Line 49"/>
          <p:cNvSpPr>
            <a:spLocks noChangeShapeType="1"/>
          </p:cNvSpPr>
          <p:nvPr/>
        </p:nvSpPr>
        <p:spPr bwMode="auto">
          <a:xfrm>
            <a:off x="7239000" y="3048000"/>
            <a:ext cx="457200" cy="0"/>
          </a:xfrm>
          <a:prstGeom prst="line">
            <a:avLst/>
          </a:prstGeom>
          <a:noFill/>
          <a:ln w="9525">
            <a:solidFill>
              <a:schemeClr val="tx1"/>
            </a:solidFill>
            <a:round/>
            <a:headEnd/>
            <a:tailEnd/>
          </a:ln>
        </p:spPr>
        <p:txBody>
          <a:bodyPr/>
          <a:lstStyle/>
          <a:p>
            <a:endParaRPr lang="en-US"/>
          </a:p>
        </p:txBody>
      </p:sp>
      <p:sp>
        <p:nvSpPr>
          <p:cNvPr id="84005" name="Text Box 50"/>
          <p:cNvSpPr txBox="1">
            <a:spLocks noChangeArrowheads="1"/>
          </p:cNvSpPr>
          <p:nvPr/>
        </p:nvSpPr>
        <p:spPr bwMode="auto">
          <a:xfrm>
            <a:off x="776288" y="2162175"/>
            <a:ext cx="3275012" cy="708025"/>
          </a:xfrm>
          <a:prstGeom prst="rect">
            <a:avLst/>
          </a:prstGeom>
          <a:noFill/>
          <a:ln w="9525">
            <a:noFill/>
            <a:miter lim="800000"/>
            <a:headEnd/>
            <a:tailEnd/>
          </a:ln>
        </p:spPr>
        <p:txBody>
          <a:bodyPr wrap="none">
            <a:spAutoFit/>
          </a:bodyPr>
          <a:lstStyle/>
          <a:p>
            <a:pPr algn="ctr"/>
            <a:r>
              <a:rPr lang="en-US" sz="2000">
                <a:cs typeface="Arial" charset="0"/>
              </a:rPr>
              <a:t>symmetric stretch </a:t>
            </a:r>
          </a:p>
          <a:p>
            <a:pPr algn="ctr"/>
            <a:r>
              <a:rPr lang="en-US" sz="2000">
                <a:cs typeface="Arial" charset="0"/>
              </a:rPr>
              <a:t>v</a:t>
            </a:r>
            <a:r>
              <a:rPr lang="en-US" sz="2000" baseline="-25000">
                <a:cs typeface="Arial" charset="0"/>
              </a:rPr>
              <a:t>1</a:t>
            </a:r>
            <a:r>
              <a:rPr lang="en-US" sz="2000">
                <a:cs typeface="Arial" charset="0"/>
              </a:rPr>
              <a:t> = 7.5 </a:t>
            </a:r>
            <a:r>
              <a:rPr lang="el-GR" sz="2000">
                <a:cs typeface="Arial" charset="0"/>
              </a:rPr>
              <a:t>μ</a:t>
            </a:r>
            <a:r>
              <a:rPr lang="en-US" sz="2000">
                <a:cs typeface="Arial" charset="0"/>
              </a:rPr>
              <a:t>m =&gt; </a:t>
            </a:r>
            <a:r>
              <a:rPr lang="en-US" sz="2000" b="1">
                <a:cs typeface="Arial" charset="0"/>
              </a:rPr>
              <a:t>IR inactive</a:t>
            </a:r>
          </a:p>
        </p:txBody>
      </p:sp>
      <p:sp>
        <p:nvSpPr>
          <p:cNvPr id="84006" name="Text Box 51"/>
          <p:cNvSpPr txBox="1">
            <a:spLocks noChangeArrowheads="1"/>
          </p:cNvSpPr>
          <p:nvPr/>
        </p:nvSpPr>
        <p:spPr bwMode="auto">
          <a:xfrm>
            <a:off x="3810000" y="2232025"/>
            <a:ext cx="2336800" cy="708025"/>
          </a:xfrm>
          <a:prstGeom prst="rect">
            <a:avLst/>
          </a:prstGeom>
          <a:noFill/>
          <a:ln w="9525">
            <a:noFill/>
            <a:miter lim="800000"/>
            <a:headEnd/>
            <a:tailEnd/>
          </a:ln>
        </p:spPr>
        <p:txBody>
          <a:bodyPr wrap="none">
            <a:spAutoFit/>
          </a:bodyPr>
          <a:lstStyle/>
          <a:p>
            <a:pPr algn="ctr"/>
            <a:r>
              <a:rPr lang="en-US" sz="2000">
                <a:cs typeface="Arial" charset="0"/>
              </a:rPr>
              <a:t>asymmetric stretch </a:t>
            </a:r>
          </a:p>
          <a:p>
            <a:pPr algn="ctr"/>
            <a:r>
              <a:rPr lang="en-US" sz="2000">
                <a:cs typeface="Arial" charset="0"/>
              </a:rPr>
              <a:t>v</a:t>
            </a:r>
            <a:r>
              <a:rPr lang="en-US" sz="2000" baseline="-25000">
                <a:cs typeface="Arial" charset="0"/>
              </a:rPr>
              <a:t>3</a:t>
            </a:r>
            <a:r>
              <a:rPr lang="en-US" sz="2000">
                <a:cs typeface="Arial" charset="0"/>
              </a:rPr>
              <a:t> = 4.3 </a:t>
            </a:r>
            <a:r>
              <a:rPr lang="el-GR" sz="2000">
                <a:cs typeface="Arial" charset="0"/>
              </a:rPr>
              <a:t>μ</a:t>
            </a:r>
            <a:r>
              <a:rPr lang="en-US" sz="2000">
                <a:cs typeface="Arial" charset="0"/>
              </a:rPr>
              <a:t>m</a:t>
            </a:r>
          </a:p>
        </p:txBody>
      </p:sp>
      <p:sp>
        <p:nvSpPr>
          <p:cNvPr id="84007" name="Text Box 52"/>
          <p:cNvSpPr txBox="1">
            <a:spLocks noChangeArrowheads="1"/>
          </p:cNvSpPr>
          <p:nvPr/>
        </p:nvSpPr>
        <p:spPr bwMode="auto">
          <a:xfrm>
            <a:off x="6232525" y="2308225"/>
            <a:ext cx="184150" cy="400050"/>
          </a:xfrm>
          <a:prstGeom prst="rect">
            <a:avLst/>
          </a:prstGeom>
          <a:noFill/>
          <a:ln w="9525">
            <a:noFill/>
            <a:miter lim="800000"/>
            <a:headEnd/>
            <a:tailEnd/>
          </a:ln>
        </p:spPr>
        <p:txBody>
          <a:bodyPr wrap="none">
            <a:spAutoFit/>
          </a:bodyPr>
          <a:lstStyle/>
          <a:p>
            <a:endParaRPr lang="en-US" sz="2000">
              <a:cs typeface="Arial" charset="0"/>
            </a:endParaRPr>
          </a:p>
        </p:txBody>
      </p:sp>
      <p:sp>
        <p:nvSpPr>
          <p:cNvPr id="84008" name="Text Box 53"/>
          <p:cNvSpPr txBox="1">
            <a:spLocks noChangeArrowheads="1"/>
          </p:cNvSpPr>
          <p:nvPr/>
        </p:nvSpPr>
        <p:spPr bwMode="auto">
          <a:xfrm>
            <a:off x="6596063" y="2286000"/>
            <a:ext cx="1477962" cy="708025"/>
          </a:xfrm>
          <a:prstGeom prst="rect">
            <a:avLst/>
          </a:prstGeom>
          <a:noFill/>
          <a:ln w="9525">
            <a:noFill/>
            <a:miter lim="800000"/>
            <a:headEnd/>
            <a:tailEnd/>
          </a:ln>
        </p:spPr>
        <p:txBody>
          <a:bodyPr wrap="none">
            <a:spAutoFit/>
          </a:bodyPr>
          <a:lstStyle/>
          <a:p>
            <a:pPr algn="ctr"/>
            <a:r>
              <a:rPr lang="en-US" sz="2000">
                <a:cs typeface="Arial" charset="0"/>
              </a:rPr>
              <a:t>bend </a:t>
            </a:r>
          </a:p>
          <a:p>
            <a:pPr algn="ctr"/>
            <a:r>
              <a:rPr lang="en-US" sz="2000">
                <a:cs typeface="Arial" charset="0"/>
              </a:rPr>
              <a:t>v</a:t>
            </a:r>
            <a:r>
              <a:rPr lang="en-US" sz="2000" baseline="-25000">
                <a:cs typeface="Arial" charset="0"/>
              </a:rPr>
              <a:t>2</a:t>
            </a:r>
            <a:r>
              <a:rPr lang="en-US" sz="2000">
                <a:cs typeface="Arial" charset="0"/>
              </a:rPr>
              <a:t> = 15 </a:t>
            </a:r>
            <a:r>
              <a:rPr lang="el-GR" sz="2000">
                <a:cs typeface="Arial" charset="0"/>
              </a:rPr>
              <a:t>μ</a:t>
            </a:r>
            <a:r>
              <a:rPr lang="en-US" sz="2000">
                <a:cs typeface="Arial" charset="0"/>
              </a:rPr>
              <a:t>m </a:t>
            </a:r>
          </a:p>
        </p:txBody>
      </p:sp>
      <p:sp>
        <p:nvSpPr>
          <p:cNvPr id="84009" name="Rectangle 56"/>
          <p:cNvSpPr>
            <a:spLocks noChangeArrowheads="1"/>
          </p:cNvSpPr>
          <p:nvPr/>
        </p:nvSpPr>
        <p:spPr bwMode="auto">
          <a:xfrm>
            <a:off x="6794500" y="3200400"/>
            <a:ext cx="1049338" cy="400050"/>
          </a:xfrm>
          <a:prstGeom prst="rect">
            <a:avLst/>
          </a:prstGeom>
          <a:noFill/>
          <a:ln w="9525">
            <a:noFill/>
            <a:miter lim="800000"/>
            <a:headEnd/>
            <a:tailEnd/>
          </a:ln>
        </p:spPr>
        <p:txBody>
          <a:bodyPr wrap="none">
            <a:spAutoFit/>
          </a:bodyPr>
          <a:lstStyle/>
          <a:p>
            <a:r>
              <a:rPr lang="en-US" sz="2000">
                <a:cs typeface="Arial" charset="0"/>
              </a:rPr>
              <a:t>bend v</a:t>
            </a:r>
            <a:r>
              <a:rPr lang="en-US" sz="2000" baseline="-25000">
                <a:cs typeface="Arial" charset="0"/>
              </a:rPr>
              <a:t>2</a:t>
            </a:r>
          </a:p>
        </p:txBody>
      </p:sp>
      <p:sp>
        <p:nvSpPr>
          <p:cNvPr id="84010" name="Text Box 58"/>
          <p:cNvSpPr txBox="1">
            <a:spLocks noChangeArrowheads="1"/>
          </p:cNvSpPr>
          <p:nvPr/>
        </p:nvSpPr>
        <p:spPr bwMode="auto">
          <a:xfrm>
            <a:off x="808038" y="1746250"/>
            <a:ext cx="184150" cy="400050"/>
          </a:xfrm>
          <a:prstGeom prst="rect">
            <a:avLst/>
          </a:prstGeom>
          <a:noFill/>
          <a:ln w="9525">
            <a:noFill/>
            <a:miter lim="800000"/>
            <a:headEnd/>
            <a:tailEnd/>
          </a:ln>
        </p:spPr>
        <p:txBody>
          <a:bodyPr wrap="none">
            <a:spAutoFit/>
          </a:bodyPr>
          <a:lstStyle/>
          <a:p>
            <a:endParaRPr lang="en-US" sz="2000">
              <a:cs typeface="Arial" charset="0"/>
            </a:endParaRPr>
          </a:p>
        </p:txBody>
      </p:sp>
      <p:sp>
        <p:nvSpPr>
          <p:cNvPr id="84011" name="Text Box 59"/>
          <p:cNvSpPr txBox="1">
            <a:spLocks noChangeArrowheads="1"/>
          </p:cNvSpPr>
          <p:nvPr/>
        </p:nvSpPr>
        <p:spPr bwMode="auto">
          <a:xfrm>
            <a:off x="1265238" y="1822450"/>
            <a:ext cx="327025" cy="400050"/>
          </a:xfrm>
          <a:prstGeom prst="rect">
            <a:avLst/>
          </a:prstGeom>
          <a:noFill/>
          <a:ln w="9525">
            <a:noFill/>
            <a:miter lim="800000"/>
            <a:headEnd/>
            <a:tailEnd/>
          </a:ln>
        </p:spPr>
        <p:txBody>
          <a:bodyPr wrap="none">
            <a:spAutoFit/>
          </a:bodyPr>
          <a:lstStyle/>
          <a:p>
            <a:r>
              <a:rPr lang="en-US" sz="2000">
                <a:cs typeface="Arial" charset="0"/>
              </a:rPr>
              <a:t>o</a:t>
            </a:r>
          </a:p>
        </p:txBody>
      </p:sp>
      <p:sp>
        <p:nvSpPr>
          <p:cNvPr id="84012" name="Text Box 60"/>
          <p:cNvSpPr txBox="1">
            <a:spLocks noChangeArrowheads="1"/>
          </p:cNvSpPr>
          <p:nvPr/>
        </p:nvSpPr>
        <p:spPr bwMode="auto">
          <a:xfrm>
            <a:off x="1951038" y="1822450"/>
            <a:ext cx="312737" cy="400050"/>
          </a:xfrm>
          <a:prstGeom prst="rect">
            <a:avLst/>
          </a:prstGeom>
          <a:noFill/>
          <a:ln w="9525">
            <a:noFill/>
            <a:miter lim="800000"/>
            <a:headEnd/>
            <a:tailEnd/>
          </a:ln>
        </p:spPr>
        <p:txBody>
          <a:bodyPr wrap="none">
            <a:spAutoFit/>
          </a:bodyPr>
          <a:lstStyle/>
          <a:p>
            <a:r>
              <a:rPr lang="en-US" sz="2000">
                <a:cs typeface="Arial" charset="0"/>
              </a:rPr>
              <a:t>c</a:t>
            </a:r>
          </a:p>
        </p:txBody>
      </p:sp>
      <p:sp>
        <p:nvSpPr>
          <p:cNvPr id="84013" name="Text Box 61"/>
          <p:cNvSpPr txBox="1">
            <a:spLocks noChangeArrowheads="1"/>
          </p:cNvSpPr>
          <p:nvPr/>
        </p:nvSpPr>
        <p:spPr bwMode="auto">
          <a:xfrm>
            <a:off x="2636838" y="1822450"/>
            <a:ext cx="327025" cy="400050"/>
          </a:xfrm>
          <a:prstGeom prst="rect">
            <a:avLst/>
          </a:prstGeom>
          <a:noFill/>
          <a:ln w="9525">
            <a:noFill/>
            <a:miter lim="800000"/>
            <a:headEnd/>
            <a:tailEnd/>
          </a:ln>
        </p:spPr>
        <p:txBody>
          <a:bodyPr wrap="none">
            <a:spAutoFit/>
          </a:bodyPr>
          <a:lstStyle/>
          <a:p>
            <a:r>
              <a:rPr lang="en-US" sz="2000">
                <a:cs typeface="Arial" charset="0"/>
              </a:rPr>
              <a:t>o</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274638"/>
            <a:ext cx="8229600" cy="868362"/>
          </a:xfrm>
        </p:spPr>
        <p:txBody>
          <a:bodyPr/>
          <a:lstStyle/>
          <a:p>
            <a:pPr eaLnBrk="1" hangingPunct="1"/>
            <a:r>
              <a:rPr lang="en-US" sz="3600" smtClean="0">
                <a:solidFill>
                  <a:srgbClr val="FF0000"/>
                </a:solidFill>
                <a:latin typeface="Arial" charset="0"/>
                <a:ea typeface="ＭＳ Ｐゴシック" charset="-128"/>
                <a:cs typeface="Arial" charset="0"/>
              </a:rPr>
              <a:t>Carbon dioxide (CO</a:t>
            </a:r>
            <a:r>
              <a:rPr lang="en-US" sz="3600" baseline="-25000" smtClean="0">
                <a:solidFill>
                  <a:srgbClr val="FF0000"/>
                </a:solidFill>
                <a:latin typeface="Arial" charset="0"/>
                <a:ea typeface="ＭＳ Ｐゴシック" charset="-128"/>
                <a:cs typeface="Arial" charset="0"/>
              </a:rPr>
              <a:t>2</a:t>
            </a:r>
            <a:r>
              <a:rPr lang="en-US" sz="3600" smtClean="0">
                <a:solidFill>
                  <a:srgbClr val="FF0000"/>
                </a:solidFill>
                <a:latin typeface="Arial" charset="0"/>
                <a:ea typeface="ＭＳ Ｐゴシック" charset="-128"/>
                <a:cs typeface="Arial" charset="0"/>
              </a:rPr>
              <a:t>)</a:t>
            </a:r>
          </a:p>
        </p:txBody>
      </p:sp>
      <p:sp>
        <p:nvSpPr>
          <p:cNvPr id="83971" name="Rectangle 3"/>
          <p:cNvSpPr>
            <a:spLocks noGrp="1" noChangeArrowheads="1"/>
          </p:cNvSpPr>
          <p:nvPr>
            <p:ph type="body" idx="1"/>
          </p:nvPr>
        </p:nvSpPr>
        <p:spPr>
          <a:xfrm>
            <a:off x="381000" y="1066800"/>
            <a:ext cx="8229600" cy="5562600"/>
          </a:xfrm>
        </p:spPr>
        <p:txBody>
          <a:bodyPr/>
          <a:lstStyle/>
          <a:p>
            <a:pPr eaLnBrk="1" hangingPunct="1">
              <a:spcBef>
                <a:spcPct val="0"/>
              </a:spcBef>
            </a:pPr>
            <a:r>
              <a:rPr lang="en-US" sz="2000" dirty="0" smtClean="0">
                <a:latin typeface="Arial" charset="0"/>
                <a:ea typeface="ＭＳ Ｐゴシック" charset="-128"/>
                <a:cs typeface="Arial" charset="0"/>
              </a:rPr>
              <a:t>Linear → no permanent dipole moment, no pure rotational spectrum</a:t>
            </a:r>
          </a:p>
          <a:p>
            <a:pPr eaLnBrk="1" hangingPunct="1">
              <a:spcBef>
                <a:spcPct val="0"/>
              </a:spcBef>
            </a:pPr>
            <a:r>
              <a:rPr lang="en-US" sz="2000" dirty="0" smtClean="0">
                <a:latin typeface="Arial" charset="0"/>
                <a:ea typeface="ＭＳ Ｐゴシック" charset="-128"/>
                <a:cs typeface="Arial" charset="0"/>
              </a:rPr>
              <a:t>Fundamental modes:</a:t>
            </a: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p:txBody>
      </p:sp>
      <p:sp>
        <p:nvSpPr>
          <p:cNvPr id="83972" name="Oval 4"/>
          <p:cNvSpPr>
            <a:spLocks noChangeArrowheads="1"/>
          </p:cNvSpPr>
          <p:nvPr/>
        </p:nvSpPr>
        <p:spPr bwMode="auto">
          <a:xfrm>
            <a:off x="1295400" y="1905000"/>
            <a:ext cx="228600" cy="228600"/>
          </a:xfrm>
          <a:prstGeom prst="ellipse">
            <a:avLst/>
          </a:prstGeom>
          <a:solidFill>
            <a:schemeClr val="accent1"/>
          </a:solidFill>
          <a:ln w="9525">
            <a:solidFill>
              <a:schemeClr val="tx1"/>
            </a:solidFill>
            <a:round/>
            <a:headEnd/>
            <a:tailEnd/>
          </a:ln>
        </p:spPr>
        <p:txBody>
          <a:bodyPr wrap="none" anchor="ctr"/>
          <a:lstStyle/>
          <a:p>
            <a:pPr algn="ctr"/>
            <a:endParaRPr lang="en-US" sz="2000">
              <a:cs typeface="Arial" charset="0"/>
            </a:endParaRPr>
          </a:p>
        </p:txBody>
      </p:sp>
      <p:sp>
        <p:nvSpPr>
          <p:cNvPr id="83973" name="Oval 5"/>
          <p:cNvSpPr>
            <a:spLocks noChangeArrowheads="1"/>
          </p:cNvSpPr>
          <p:nvPr/>
        </p:nvSpPr>
        <p:spPr bwMode="auto">
          <a:xfrm>
            <a:off x="19812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4" name="Oval 6"/>
          <p:cNvSpPr>
            <a:spLocks noChangeArrowheads="1"/>
          </p:cNvSpPr>
          <p:nvPr/>
        </p:nvSpPr>
        <p:spPr bwMode="auto">
          <a:xfrm>
            <a:off x="26670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5" name="Oval 8"/>
          <p:cNvSpPr>
            <a:spLocks noChangeArrowheads="1"/>
          </p:cNvSpPr>
          <p:nvPr/>
        </p:nvSpPr>
        <p:spPr bwMode="auto">
          <a:xfrm>
            <a:off x="76962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6" name="Oval 9"/>
          <p:cNvSpPr>
            <a:spLocks noChangeArrowheads="1"/>
          </p:cNvSpPr>
          <p:nvPr/>
        </p:nvSpPr>
        <p:spPr bwMode="auto">
          <a:xfrm>
            <a:off x="70104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7" name="Oval 10"/>
          <p:cNvSpPr>
            <a:spLocks noChangeArrowheads="1"/>
          </p:cNvSpPr>
          <p:nvPr/>
        </p:nvSpPr>
        <p:spPr bwMode="auto">
          <a:xfrm>
            <a:off x="63246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8" name="Oval 11"/>
          <p:cNvSpPr>
            <a:spLocks noChangeArrowheads="1"/>
          </p:cNvSpPr>
          <p:nvPr/>
        </p:nvSpPr>
        <p:spPr bwMode="auto">
          <a:xfrm>
            <a:off x="52578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79" name="Oval 12"/>
          <p:cNvSpPr>
            <a:spLocks noChangeArrowheads="1"/>
          </p:cNvSpPr>
          <p:nvPr/>
        </p:nvSpPr>
        <p:spPr bwMode="auto">
          <a:xfrm>
            <a:off x="45720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80" name="Oval 13"/>
          <p:cNvSpPr>
            <a:spLocks noChangeArrowheads="1"/>
          </p:cNvSpPr>
          <p:nvPr/>
        </p:nvSpPr>
        <p:spPr bwMode="auto">
          <a:xfrm>
            <a:off x="3886200" y="19050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81" name="Line 18"/>
          <p:cNvSpPr>
            <a:spLocks noChangeShapeType="1"/>
          </p:cNvSpPr>
          <p:nvPr/>
        </p:nvSpPr>
        <p:spPr bwMode="auto">
          <a:xfrm>
            <a:off x="1524000" y="1981200"/>
            <a:ext cx="457200" cy="0"/>
          </a:xfrm>
          <a:prstGeom prst="line">
            <a:avLst/>
          </a:prstGeom>
          <a:noFill/>
          <a:ln w="9525">
            <a:solidFill>
              <a:schemeClr val="tx1"/>
            </a:solidFill>
            <a:round/>
            <a:headEnd/>
            <a:tailEnd/>
          </a:ln>
        </p:spPr>
        <p:txBody>
          <a:bodyPr/>
          <a:lstStyle/>
          <a:p>
            <a:endParaRPr lang="en-US"/>
          </a:p>
        </p:txBody>
      </p:sp>
      <p:sp>
        <p:nvSpPr>
          <p:cNvPr id="83982" name="Line 19"/>
          <p:cNvSpPr>
            <a:spLocks noChangeShapeType="1"/>
          </p:cNvSpPr>
          <p:nvPr/>
        </p:nvSpPr>
        <p:spPr bwMode="auto">
          <a:xfrm>
            <a:off x="2209800" y="1981200"/>
            <a:ext cx="457200" cy="0"/>
          </a:xfrm>
          <a:prstGeom prst="line">
            <a:avLst/>
          </a:prstGeom>
          <a:noFill/>
          <a:ln w="9525">
            <a:solidFill>
              <a:schemeClr val="tx1"/>
            </a:solidFill>
            <a:round/>
            <a:headEnd/>
            <a:tailEnd/>
          </a:ln>
        </p:spPr>
        <p:txBody>
          <a:bodyPr/>
          <a:lstStyle/>
          <a:p>
            <a:endParaRPr lang="en-US"/>
          </a:p>
        </p:txBody>
      </p:sp>
      <p:sp>
        <p:nvSpPr>
          <p:cNvPr id="83983" name="Line 20"/>
          <p:cNvSpPr>
            <a:spLocks noChangeShapeType="1"/>
          </p:cNvSpPr>
          <p:nvPr/>
        </p:nvSpPr>
        <p:spPr bwMode="auto">
          <a:xfrm>
            <a:off x="7239000" y="1981200"/>
            <a:ext cx="457200" cy="0"/>
          </a:xfrm>
          <a:prstGeom prst="line">
            <a:avLst/>
          </a:prstGeom>
          <a:noFill/>
          <a:ln w="9525">
            <a:solidFill>
              <a:schemeClr val="tx1"/>
            </a:solidFill>
            <a:round/>
            <a:headEnd/>
            <a:tailEnd/>
          </a:ln>
        </p:spPr>
        <p:txBody>
          <a:bodyPr/>
          <a:lstStyle/>
          <a:p>
            <a:endParaRPr lang="en-US"/>
          </a:p>
        </p:txBody>
      </p:sp>
      <p:sp>
        <p:nvSpPr>
          <p:cNvPr id="83984" name="Line 21"/>
          <p:cNvSpPr>
            <a:spLocks noChangeShapeType="1"/>
          </p:cNvSpPr>
          <p:nvPr/>
        </p:nvSpPr>
        <p:spPr bwMode="auto">
          <a:xfrm>
            <a:off x="6553200" y="1981200"/>
            <a:ext cx="457200" cy="0"/>
          </a:xfrm>
          <a:prstGeom prst="line">
            <a:avLst/>
          </a:prstGeom>
          <a:noFill/>
          <a:ln w="9525">
            <a:solidFill>
              <a:schemeClr val="tx1"/>
            </a:solidFill>
            <a:round/>
            <a:headEnd/>
            <a:tailEnd/>
          </a:ln>
        </p:spPr>
        <p:txBody>
          <a:bodyPr/>
          <a:lstStyle/>
          <a:p>
            <a:endParaRPr lang="en-US"/>
          </a:p>
        </p:txBody>
      </p:sp>
      <p:sp>
        <p:nvSpPr>
          <p:cNvPr id="83985" name="Line 22"/>
          <p:cNvSpPr>
            <a:spLocks noChangeShapeType="1"/>
          </p:cNvSpPr>
          <p:nvPr/>
        </p:nvSpPr>
        <p:spPr bwMode="auto">
          <a:xfrm>
            <a:off x="4800600" y="1981200"/>
            <a:ext cx="457200" cy="0"/>
          </a:xfrm>
          <a:prstGeom prst="line">
            <a:avLst/>
          </a:prstGeom>
          <a:noFill/>
          <a:ln w="9525">
            <a:solidFill>
              <a:schemeClr val="tx1"/>
            </a:solidFill>
            <a:round/>
            <a:headEnd/>
            <a:tailEnd/>
          </a:ln>
        </p:spPr>
        <p:txBody>
          <a:bodyPr/>
          <a:lstStyle/>
          <a:p>
            <a:endParaRPr lang="en-US"/>
          </a:p>
        </p:txBody>
      </p:sp>
      <p:sp>
        <p:nvSpPr>
          <p:cNvPr id="83986" name="Line 23"/>
          <p:cNvSpPr>
            <a:spLocks noChangeShapeType="1"/>
          </p:cNvSpPr>
          <p:nvPr/>
        </p:nvSpPr>
        <p:spPr bwMode="auto">
          <a:xfrm>
            <a:off x="4114800" y="1981200"/>
            <a:ext cx="457200" cy="0"/>
          </a:xfrm>
          <a:prstGeom prst="line">
            <a:avLst/>
          </a:prstGeom>
          <a:noFill/>
          <a:ln w="9525">
            <a:solidFill>
              <a:schemeClr val="tx1"/>
            </a:solidFill>
            <a:round/>
            <a:headEnd/>
            <a:tailEnd/>
          </a:ln>
        </p:spPr>
        <p:txBody>
          <a:bodyPr/>
          <a:lstStyle/>
          <a:p>
            <a:endParaRPr lang="en-US"/>
          </a:p>
        </p:txBody>
      </p:sp>
      <p:sp>
        <p:nvSpPr>
          <p:cNvPr id="83987" name="Line 25"/>
          <p:cNvSpPr>
            <a:spLocks noChangeShapeType="1"/>
          </p:cNvSpPr>
          <p:nvPr/>
        </p:nvSpPr>
        <p:spPr bwMode="auto">
          <a:xfrm flipH="1">
            <a:off x="990600" y="1981200"/>
            <a:ext cx="304800" cy="0"/>
          </a:xfrm>
          <a:prstGeom prst="line">
            <a:avLst/>
          </a:prstGeom>
          <a:noFill/>
          <a:ln w="25400">
            <a:solidFill>
              <a:schemeClr val="tx1"/>
            </a:solidFill>
            <a:round/>
            <a:headEnd/>
            <a:tailEnd type="triangle" w="med" len="med"/>
          </a:ln>
        </p:spPr>
        <p:txBody>
          <a:bodyPr/>
          <a:lstStyle/>
          <a:p>
            <a:endParaRPr lang="en-US"/>
          </a:p>
        </p:txBody>
      </p:sp>
      <p:sp>
        <p:nvSpPr>
          <p:cNvPr id="83988" name="Line 27"/>
          <p:cNvSpPr>
            <a:spLocks noChangeShapeType="1"/>
          </p:cNvSpPr>
          <p:nvPr/>
        </p:nvSpPr>
        <p:spPr bwMode="auto">
          <a:xfrm flipH="1">
            <a:off x="4343400" y="1981200"/>
            <a:ext cx="228600" cy="0"/>
          </a:xfrm>
          <a:prstGeom prst="line">
            <a:avLst/>
          </a:prstGeom>
          <a:noFill/>
          <a:ln w="25400">
            <a:solidFill>
              <a:schemeClr val="tx1"/>
            </a:solidFill>
            <a:round/>
            <a:headEnd/>
            <a:tailEnd type="triangle" w="med" len="med"/>
          </a:ln>
        </p:spPr>
        <p:txBody>
          <a:bodyPr/>
          <a:lstStyle/>
          <a:p>
            <a:endParaRPr lang="en-US"/>
          </a:p>
        </p:txBody>
      </p:sp>
      <p:sp>
        <p:nvSpPr>
          <p:cNvPr id="83989" name="Line 28"/>
          <p:cNvSpPr>
            <a:spLocks noChangeShapeType="1"/>
          </p:cNvSpPr>
          <p:nvPr/>
        </p:nvSpPr>
        <p:spPr bwMode="auto">
          <a:xfrm>
            <a:off x="2895600" y="1981200"/>
            <a:ext cx="304800" cy="0"/>
          </a:xfrm>
          <a:prstGeom prst="line">
            <a:avLst/>
          </a:prstGeom>
          <a:noFill/>
          <a:ln w="25400">
            <a:solidFill>
              <a:schemeClr val="tx1"/>
            </a:solidFill>
            <a:round/>
            <a:headEnd/>
            <a:tailEnd type="triangle" w="med" len="med"/>
          </a:ln>
        </p:spPr>
        <p:txBody>
          <a:bodyPr/>
          <a:lstStyle/>
          <a:p>
            <a:endParaRPr lang="en-US"/>
          </a:p>
        </p:txBody>
      </p:sp>
      <p:sp>
        <p:nvSpPr>
          <p:cNvPr id="83990" name="Line 29"/>
          <p:cNvSpPr>
            <a:spLocks noChangeShapeType="1"/>
          </p:cNvSpPr>
          <p:nvPr/>
        </p:nvSpPr>
        <p:spPr bwMode="auto">
          <a:xfrm>
            <a:off x="4114800" y="1981200"/>
            <a:ext cx="228600" cy="0"/>
          </a:xfrm>
          <a:prstGeom prst="line">
            <a:avLst/>
          </a:prstGeom>
          <a:noFill/>
          <a:ln w="25400">
            <a:solidFill>
              <a:schemeClr val="tx1"/>
            </a:solidFill>
            <a:round/>
            <a:headEnd/>
            <a:tailEnd type="triangle" w="med" len="med"/>
          </a:ln>
        </p:spPr>
        <p:txBody>
          <a:bodyPr/>
          <a:lstStyle/>
          <a:p>
            <a:endParaRPr lang="en-US"/>
          </a:p>
        </p:txBody>
      </p:sp>
      <p:sp>
        <p:nvSpPr>
          <p:cNvPr id="83991" name="Line 30"/>
          <p:cNvSpPr>
            <a:spLocks noChangeShapeType="1"/>
          </p:cNvSpPr>
          <p:nvPr/>
        </p:nvSpPr>
        <p:spPr bwMode="auto">
          <a:xfrm>
            <a:off x="5486400" y="1981200"/>
            <a:ext cx="304800" cy="0"/>
          </a:xfrm>
          <a:prstGeom prst="line">
            <a:avLst/>
          </a:prstGeom>
          <a:noFill/>
          <a:ln w="25400">
            <a:solidFill>
              <a:schemeClr val="tx1"/>
            </a:solidFill>
            <a:round/>
            <a:headEnd/>
            <a:tailEnd type="triangle" w="med" len="med"/>
          </a:ln>
        </p:spPr>
        <p:txBody>
          <a:bodyPr/>
          <a:lstStyle/>
          <a:p>
            <a:endParaRPr lang="en-US"/>
          </a:p>
        </p:txBody>
      </p:sp>
      <p:sp>
        <p:nvSpPr>
          <p:cNvPr id="83992" name="Line 32"/>
          <p:cNvSpPr>
            <a:spLocks noChangeShapeType="1"/>
          </p:cNvSpPr>
          <p:nvPr/>
        </p:nvSpPr>
        <p:spPr bwMode="auto">
          <a:xfrm flipV="1">
            <a:off x="6400800" y="1676400"/>
            <a:ext cx="0" cy="228600"/>
          </a:xfrm>
          <a:prstGeom prst="line">
            <a:avLst/>
          </a:prstGeom>
          <a:noFill/>
          <a:ln w="25400">
            <a:solidFill>
              <a:schemeClr val="tx1"/>
            </a:solidFill>
            <a:round/>
            <a:headEnd/>
            <a:tailEnd type="triangle" w="med" len="med"/>
          </a:ln>
        </p:spPr>
        <p:txBody>
          <a:bodyPr/>
          <a:lstStyle/>
          <a:p>
            <a:endParaRPr lang="en-US"/>
          </a:p>
        </p:txBody>
      </p:sp>
      <p:sp>
        <p:nvSpPr>
          <p:cNvPr id="83993" name="Line 33"/>
          <p:cNvSpPr>
            <a:spLocks noChangeShapeType="1"/>
          </p:cNvSpPr>
          <p:nvPr/>
        </p:nvSpPr>
        <p:spPr bwMode="auto">
          <a:xfrm flipV="1">
            <a:off x="7848600" y="1676400"/>
            <a:ext cx="0" cy="228600"/>
          </a:xfrm>
          <a:prstGeom prst="line">
            <a:avLst/>
          </a:prstGeom>
          <a:noFill/>
          <a:ln w="25400">
            <a:solidFill>
              <a:schemeClr val="tx1"/>
            </a:solidFill>
            <a:round/>
            <a:headEnd/>
            <a:tailEnd type="triangle" w="med" len="med"/>
          </a:ln>
        </p:spPr>
        <p:txBody>
          <a:bodyPr/>
          <a:lstStyle/>
          <a:p>
            <a:endParaRPr lang="en-US"/>
          </a:p>
        </p:txBody>
      </p:sp>
      <p:sp>
        <p:nvSpPr>
          <p:cNvPr id="83994" name="Line 34"/>
          <p:cNvSpPr>
            <a:spLocks noChangeShapeType="1"/>
          </p:cNvSpPr>
          <p:nvPr/>
        </p:nvSpPr>
        <p:spPr bwMode="auto">
          <a:xfrm>
            <a:off x="7162800" y="2133600"/>
            <a:ext cx="0" cy="228600"/>
          </a:xfrm>
          <a:prstGeom prst="line">
            <a:avLst/>
          </a:prstGeom>
          <a:noFill/>
          <a:ln w="25400">
            <a:solidFill>
              <a:schemeClr val="tx1"/>
            </a:solidFill>
            <a:round/>
            <a:headEnd/>
            <a:tailEnd type="triangle" w="med" len="med"/>
          </a:ln>
        </p:spPr>
        <p:txBody>
          <a:bodyPr/>
          <a:lstStyle/>
          <a:p>
            <a:endParaRPr lang="en-US"/>
          </a:p>
        </p:txBody>
      </p:sp>
      <p:sp>
        <p:nvSpPr>
          <p:cNvPr id="83995" name="Oval 35"/>
          <p:cNvSpPr>
            <a:spLocks noChangeArrowheads="1"/>
          </p:cNvSpPr>
          <p:nvPr/>
        </p:nvSpPr>
        <p:spPr bwMode="auto">
          <a:xfrm>
            <a:off x="7696200" y="29718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6" name="Oval 36"/>
          <p:cNvSpPr>
            <a:spLocks noChangeArrowheads="1"/>
          </p:cNvSpPr>
          <p:nvPr/>
        </p:nvSpPr>
        <p:spPr bwMode="auto">
          <a:xfrm>
            <a:off x="7010400" y="29718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7" name="Oval 37"/>
          <p:cNvSpPr>
            <a:spLocks noChangeArrowheads="1"/>
          </p:cNvSpPr>
          <p:nvPr/>
        </p:nvSpPr>
        <p:spPr bwMode="auto">
          <a:xfrm>
            <a:off x="6324600" y="2971800"/>
            <a:ext cx="228600" cy="2286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8" name="Oval 41"/>
          <p:cNvSpPr>
            <a:spLocks noChangeArrowheads="1"/>
          </p:cNvSpPr>
          <p:nvPr/>
        </p:nvSpPr>
        <p:spPr bwMode="auto">
          <a:xfrm>
            <a:off x="7086600" y="3048000"/>
            <a:ext cx="76200" cy="76200"/>
          </a:xfrm>
          <a:prstGeom prst="ellipse">
            <a:avLst/>
          </a:prstGeom>
          <a:solidFill>
            <a:schemeClr val="accent1"/>
          </a:solidFill>
          <a:ln w="9525">
            <a:solidFill>
              <a:schemeClr val="tx1"/>
            </a:solidFill>
            <a:round/>
            <a:headEnd/>
            <a:tailEnd/>
          </a:ln>
        </p:spPr>
        <p:txBody>
          <a:bodyPr wrap="none" anchor="ctr"/>
          <a:lstStyle/>
          <a:p>
            <a:endParaRPr lang="en-US" sz="2000">
              <a:cs typeface="Arial" charset="0"/>
            </a:endParaRPr>
          </a:p>
        </p:txBody>
      </p:sp>
      <p:sp>
        <p:nvSpPr>
          <p:cNvPr id="83999" name="Line 43"/>
          <p:cNvSpPr>
            <a:spLocks noChangeShapeType="1"/>
          </p:cNvSpPr>
          <p:nvPr/>
        </p:nvSpPr>
        <p:spPr bwMode="auto">
          <a:xfrm>
            <a:off x="7086600" y="3048000"/>
            <a:ext cx="76200" cy="76200"/>
          </a:xfrm>
          <a:prstGeom prst="line">
            <a:avLst/>
          </a:prstGeom>
          <a:noFill/>
          <a:ln w="9525">
            <a:solidFill>
              <a:schemeClr val="tx1"/>
            </a:solidFill>
            <a:round/>
            <a:headEnd/>
            <a:tailEnd/>
          </a:ln>
        </p:spPr>
        <p:txBody>
          <a:bodyPr/>
          <a:lstStyle/>
          <a:p>
            <a:endParaRPr lang="en-US"/>
          </a:p>
        </p:txBody>
      </p:sp>
      <p:sp>
        <p:nvSpPr>
          <p:cNvPr id="84000" name="Line 44"/>
          <p:cNvSpPr>
            <a:spLocks noChangeShapeType="1"/>
          </p:cNvSpPr>
          <p:nvPr/>
        </p:nvSpPr>
        <p:spPr bwMode="auto">
          <a:xfrm flipH="1">
            <a:off x="7086600" y="3048000"/>
            <a:ext cx="76200" cy="76200"/>
          </a:xfrm>
          <a:prstGeom prst="line">
            <a:avLst/>
          </a:prstGeom>
          <a:noFill/>
          <a:ln w="9525">
            <a:solidFill>
              <a:schemeClr val="tx1"/>
            </a:solidFill>
            <a:round/>
            <a:headEnd/>
            <a:tailEnd/>
          </a:ln>
        </p:spPr>
        <p:txBody>
          <a:bodyPr/>
          <a:lstStyle/>
          <a:p>
            <a:endParaRPr lang="en-US"/>
          </a:p>
        </p:txBody>
      </p:sp>
      <p:sp>
        <p:nvSpPr>
          <p:cNvPr id="84001" name="Oval 46"/>
          <p:cNvSpPr>
            <a:spLocks noChangeArrowheads="1"/>
          </p:cNvSpPr>
          <p:nvPr/>
        </p:nvSpPr>
        <p:spPr bwMode="auto">
          <a:xfrm flipH="1">
            <a:off x="6400800" y="3048000"/>
            <a:ext cx="76200" cy="76200"/>
          </a:xfrm>
          <a:prstGeom prst="ellipse">
            <a:avLst/>
          </a:prstGeom>
          <a:solidFill>
            <a:schemeClr val="tx2"/>
          </a:solidFill>
          <a:ln w="9525">
            <a:solidFill>
              <a:schemeClr val="tx1"/>
            </a:solidFill>
            <a:round/>
            <a:headEnd/>
            <a:tailEnd/>
          </a:ln>
        </p:spPr>
        <p:txBody>
          <a:bodyPr wrap="none" anchor="ctr"/>
          <a:lstStyle/>
          <a:p>
            <a:endParaRPr lang="en-US" sz="2000">
              <a:cs typeface="Arial" charset="0"/>
            </a:endParaRPr>
          </a:p>
        </p:txBody>
      </p:sp>
      <p:sp>
        <p:nvSpPr>
          <p:cNvPr id="84002" name="Oval 47"/>
          <p:cNvSpPr>
            <a:spLocks noChangeArrowheads="1"/>
          </p:cNvSpPr>
          <p:nvPr/>
        </p:nvSpPr>
        <p:spPr bwMode="auto">
          <a:xfrm flipH="1">
            <a:off x="7772400" y="3048000"/>
            <a:ext cx="76200" cy="76200"/>
          </a:xfrm>
          <a:prstGeom prst="ellipse">
            <a:avLst/>
          </a:prstGeom>
          <a:solidFill>
            <a:schemeClr val="tx2"/>
          </a:solidFill>
          <a:ln w="9525">
            <a:solidFill>
              <a:schemeClr val="tx1"/>
            </a:solidFill>
            <a:round/>
            <a:headEnd/>
            <a:tailEnd/>
          </a:ln>
        </p:spPr>
        <p:txBody>
          <a:bodyPr wrap="none" anchor="ctr"/>
          <a:lstStyle/>
          <a:p>
            <a:endParaRPr lang="en-US" sz="2000">
              <a:cs typeface="Arial" charset="0"/>
            </a:endParaRPr>
          </a:p>
        </p:txBody>
      </p:sp>
      <p:sp>
        <p:nvSpPr>
          <p:cNvPr id="84003" name="Line 48"/>
          <p:cNvSpPr>
            <a:spLocks noChangeShapeType="1"/>
          </p:cNvSpPr>
          <p:nvPr/>
        </p:nvSpPr>
        <p:spPr bwMode="auto">
          <a:xfrm>
            <a:off x="6553200" y="3048000"/>
            <a:ext cx="457200" cy="0"/>
          </a:xfrm>
          <a:prstGeom prst="line">
            <a:avLst/>
          </a:prstGeom>
          <a:noFill/>
          <a:ln w="9525">
            <a:solidFill>
              <a:schemeClr val="tx1"/>
            </a:solidFill>
            <a:round/>
            <a:headEnd/>
            <a:tailEnd/>
          </a:ln>
        </p:spPr>
        <p:txBody>
          <a:bodyPr/>
          <a:lstStyle/>
          <a:p>
            <a:endParaRPr lang="en-US"/>
          </a:p>
        </p:txBody>
      </p:sp>
      <p:sp>
        <p:nvSpPr>
          <p:cNvPr id="84004" name="Line 49"/>
          <p:cNvSpPr>
            <a:spLocks noChangeShapeType="1"/>
          </p:cNvSpPr>
          <p:nvPr/>
        </p:nvSpPr>
        <p:spPr bwMode="auto">
          <a:xfrm>
            <a:off x="7239000" y="3048000"/>
            <a:ext cx="457200" cy="0"/>
          </a:xfrm>
          <a:prstGeom prst="line">
            <a:avLst/>
          </a:prstGeom>
          <a:noFill/>
          <a:ln w="9525">
            <a:solidFill>
              <a:schemeClr val="tx1"/>
            </a:solidFill>
            <a:round/>
            <a:headEnd/>
            <a:tailEnd/>
          </a:ln>
        </p:spPr>
        <p:txBody>
          <a:bodyPr/>
          <a:lstStyle/>
          <a:p>
            <a:endParaRPr lang="en-US"/>
          </a:p>
        </p:txBody>
      </p:sp>
      <p:sp>
        <p:nvSpPr>
          <p:cNvPr id="84005" name="Text Box 50"/>
          <p:cNvSpPr txBox="1">
            <a:spLocks noChangeArrowheads="1"/>
          </p:cNvSpPr>
          <p:nvPr/>
        </p:nvSpPr>
        <p:spPr bwMode="auto">
          <a:xfrm>
            <a:off x="776288" y="2162175"/>
            <a:ext cx="3275012" cy="708025"/>
          </a:xfrm>
          <a:prstGeom prst="rect">
            <a:avLst/>
          </a:prstGeom>
          <a:noFill/>
          <a:ln w="9525">
            <a:noFill/>
            <a:miter lim="800000"/>
            <a:headEnd/>
            <a:tailEnd/>
          </a:ln>
        </p:spPr>
        <p:txBody>
          <a:bodyPr wrap="none">
            <a:spAutoFit/>
          </a:bodyPr>
          <a:lstStyle/>
          <a:p>
            <a:pPr algn="ctr"/>
            <a:r>
              <a:rPr lang="en-US" sz="2000">
                <a:cs typeface="Arial" charset="0"/>
              </a:rPr>
              <a:t>symmetric stretch </a:t>
            </a:r>
          </a:p>
          <a:p>
            <a:pPr algn="ctr"/>
            <a:r>
              <a:rPr lang="en-US" sz="2000">
                <a:cs typeface="Arial" charset="0"/>
              </a:rPr>
              <a:t>v</a:t>
            </a:r>
            <a:r>
              <a:rPr lang="en-US" sz="2000" baseline="-25000">
                <a:cs typeface="Arial" charset="0"/>
              </a:rPr>
              <a:t>1</a:t>
            </a:r>
            <a:r>
              <a:rPr lang="en-US" sz="2000">
                <a:cs typeface="Arial" charset="0"/>
              </a:rPr>
              <a:t> = 7.5 </a:t>
            </a:r>
            <a:r>
              <a:rPr lang="el-GR" sz="2000">
                <a:cs typeface="Arial" charset="0"/>
              </a:rPr>
              <a:t>μ</a:t>
            </a:r>
            <a:r>
              <a:rPr lang="en-US" sz="2000">
                <a:cs typeface="Arial" charset="0"/>
              </a:rPr>
              <a:t>m =&gt; </a:t>
            </a:r>
            <a:r>
              <a:rPr lang="en-US" sz="2000" b="1">
                <a:cs typeface="Arial" charset="0"/>
              </a:rPr>
              <a:t>IR inactive</a:t>
            </a:r>
          </a:p>
        </p:txBody>
      </p:sp>
      <p:sp>
        <p:nvSpPr>
          <p:cNvPr id="84006" name="Text Box 51"/>
          <p:cNvSpPr txBox="1">
            <a:spLocks noChangeArrowheads="1"/>
          </p:cNvSpPr>
          <p:nvPr/>
        </p:nvSpPr>
        <p:spPr bwMode="auto">
          <a:xfrm>
            <a:off x="3810000" y="2232025"/>
            <a:ext cx="2336800" cy="708025"/>
          </a:xfrm>
          <a:prstGeom prst="rect">
            <a:avLst/>
          </a:prstGeom>
          <a:noFill/>
          <a:ln w="9525">
            <a:noFill/>
            <a:miter lim="800000"/>
            <a:headEnd/>
            <a:tailEnd/>
          </a:ln>
        </p:spPr>
        <p:txBody>
          <a:bodyPr wrap="none">
            <a:spAutoFit/>
          </a:bodyPr>
          <a:lstStyle/>
          <a:p>
            <a:pPr algn="ctr"/>
            <a:r>
              <a:rPr lang="en-US" sz="2000">
                <a:cs typeface="Arial" charset="0"/>
              </a:rPr>
              <a:t>asymmetric stretch </a:t>
            </a:r>
          </a:p>
          <a:p>
            <a:pPr algn="ctr"/>
            <a:r>
              <a:rPr lang="en-US" sz="2000">
                <a:cs typeface="Arial" charset="0"/>
              </a:rPr>
              <a:t>v</a:t>
            </a:r>
            <a:r>
              <a:rPr lang="en-US" sz="2000" baseline="-25000">
                <a:cs typeface="Arial" charset="0"/>
              </a:rPr>
              <a:t>3</a:t>
            </a:r>
            <a:r>
              <a:rPr lang="en-US" sz="2000">
                <a:cs typeface="Arial" charset="0"/>
              </a:rPr>
              <a:t> = 4.3 </a:t>
            </a:r>
            <a:r>
              <a:rPr lang="el-GR" sz="2000">
                <a:cs typeface="Arial" charset="0"/>
              </a:rPr>
              <a:t>μ</a:t>
            </a:r>
            <a:r>
              <a:rPr lang="en-US" sz="2000">
                <a:cs typeface="Arial" charset="0"/>
              </a:rPr>
              <a:t>m</a:t>
            </a:r>
          </a:p>
        </p:txBody>
      </p:sp>
      <p:sp>
        <p:nvSpPr>
          <p:cNvPr id="84007" name="Text Box 52"/>
          <p:cNvSpPr txBox="1">
            <a:spLocks noChangeArrowheads="1"/>
          </p:cNvSpPr>
          <p:nvPr/>
        </p:nvSpPr>
        <p:spPr bwMode="auto">
          <a:xfrm>
            <a:off x="6232525" y="2308225"/>
            <a:ext cx="184150" cy="400050"/>
          </a:xfrm>
          <a:prstGeom prst="rect">
            <a:avLst/>
          </a:prstGeom>
          <a:noFill/>
          <a:ln w="9525">
            <a:noFill/>
            <a:miter lim="800000"/>
            <a:headEnd/>
            <a:tailEnd/>
          </a:ln>
        </p:spPr>
        <p:txBody>
          <a:bodyPr wrap="none">
            <a:spAutoFit/>
          </a:bodyPr>
          <a:lstStyle/>
          <a:p>
            <a:endParaRPr lang="en-US" sz="2000">
              <a:cs typeface="Arial" charset="0"/>
            </a:endParaRPr>
          </a:p>
        </p:txBody>
      </p:sp>
      <p:sp>
        <p:nvSpPr>
          <p:cNvPr id="84008" name="Text Box 53"/>
          <p:cNvSpPr txBox="1">
            <a:spLocks noChangeArrowheads="1"/>
          </p:cNvSpPr>
          <p:nvPr/>
        </p:nvSpPr>
        <p:spPr bwMode="auto">
          <a:xfrm>
            <a:off x="6596063" y="2286000"/>
            <a:ext cx="1477962" cy="708025"/>
          </a:xfrm>
          <a:prstGeom prst="rect">
            <a:avLst/>
          </a:prstGeom>
          <a:noFill/>
          <a:ln w="9525">
            <a:noFill/>
            <a:miter lim="800000"/>
            <a:headEnd/>
            <a:tailEnd/>
          </a:ln>
        </p:spPr>
        <p:txBody>
          <a:bodyPr wrap="none">
            <a:spAutoFit/>
          </a:bodyPr>
          <a:lstStyle/>
          <a:p>
            <a:pPr algn="ctr"/>
            <a:r>
              <a:rPr lang="en-US" sz="2000">
                <a:cs typeface="Arial" charset="0"/>
              </a:rPr>
              <a:t>bend </a:t>
            </a:r>
          </a:p>
          <a:p>
            <a:pPr algn="ctr"/>
            <a:r>
              <a:rPr lang="en-US" sz="2000">
                <a:cs typeface="Arial" charset="0"/>
              </a:rPr>
              <a:t>v</a:t>
            </a:r>
            <a:r>
              <a:rPr lang="en-US" sz="2000" baseline="-25000">
                <a:cs typeface="Arial" charset="0"/>
              </a:rPr>
              <a:t>2</a:t>
            </a:r>
            <a:r>
              <a:rPr lang="en-US" sz="2000">
                <a:cs typeface="Arial" charset="0"/>
              </a:rPr>
              <a:t> = 15 </a:t>
            </a:r>
            <a:r>
              <a:rPr lang="el-GR" sz="2000">
                <a:cs typeface="Arial" charset="0"/>
              </a:rPr>
              <a:t>μ</a:t>
            </a:r>
            <a:r>
              <a:rPr lang="en-US" sz="2000">
                <a:cs typeface="Arial" charset="0"/>
              </a:rPr>
              <a:t>m </a:t>
            </a:r>
          </a:p>
        </p:txBody>
      </p:sp>
      <p:sp>
        <p:nvSpPr>
          <p:cNvPr id="84009" name="Rectangle 56"/>
          <p:cNvSpPr>
            <a:spLocks noChangeArrowheads="1"/>
          </p:cNvSpPr>
          <p:nvPr/>
        </p:nvSpPr>
        <p:spPr bwMode="auto">
          <a:xfrm>
            <a:off x="6794500" y="3200400"/>
            <a:ext cx="1049338" cy="400050"/>
          </a:xfrm>
          <a:prstGeom prst="rect">
            <a:avLst/>
          </a:prstGeom>
          <a:noFill/>
          <a:ln w="9525">
            <a:noFill/>
            <a:miter lim="800000"/>
            <a:headEnd/>
            <a:tailEnd/>
          </a:ln>
        </p:spPr>
        <p:txBody>
          <a:bodyPr wrap="none">
            <a:spAutoFit/>
          </a:bodyPr>
          <a:lstStyle/>
          <a:p>
            <a:r>
              <a:rPr lang="en-US" sz="2000">
                <a:cs typeface="Arial" charset="0"/>
              </a:rPr>
              <a:t>bend v</a:t>
            </a:r>
            <a:r>
              <a:rPr lang="en-US" sz="2000" baseline="-25000">
                <a:cs typeface="Arial" charset="0"/>
              </a:rPr>
              <a:t>2</a:t>
            </a:r>
          </a:p>
        </p:txBody>
      </p:sp>
      <p:sp>
        <p:nvSpPr>
          <p:cNvPr id="84010" name="Text Box 58"/>
          <p:cNvSpPr txBox="1">
            <a:spLocks noChangeArrowheads="1"/>
          </p:cNvSpPr>
          <p:nvPr/>
        </p:nvSpPr>
        <p:spPr bwMode="auto">
          <a:xfrm>
            <a:off x="808038" y="1746250"/>
            <a:ext cx="184150" cy="400050"/>
          </a:xfrm>
          <a:prstGeom prst="rect">
            <a:avLst/>
          </a:prstGeom>
          <a:noFill/>
          <a:ln w="9525">
            <a:noFill/>
            <a:miter lim="800000"/>
            <a:headEnd/>
            <a:tailEnd/>
          </a:ln>
        </p:spPr>
        <p:txBody>
          <a:bodyPr wrap="none">
            <a:spAutoFit/>
          </a:bodyPr>
          <a:lstStyle/>
          <a:p>
            <a:endParaRPr lang="en-US" sz="2000">
              <a:cs typeface="Arial" charset="0"/>
            </a:endParaRPr>
          </a:p>
        </p:txBody>
      </p:sp>
      <p:sp>
        <p:nvSpPr>
          <p:cNvPr id="84011" name="Text Box 59"/>
          <p:cNvSpPr txBox="1">
            <a:spLocks noChangeArrowheads="1"/>
          </p:cNvSpPr>
          <p:nvPr/>
        </p:nvSpPr>
        <p:spPr bwMode="auto">
          <a:xfrm>
            <a:off x="1265238" y="1822450"/>
            <a:ext cx="327025" cy="400050"/>
          </a:xfrm>
          <a:prstGeom prst="rect">
            <a:avLst/>
          </a:prstGeom>
          <a:noFill/>
          <a:ln w="9525">
            <a:noFill/>
            <a:miter lim="800000"/>
            <a:headEnd/>
            <a:tailEnd/>
          </a:ln>
        </p:spPr>
        <p:txBody>
          <a:bodyPr wrap="none">
            <a:spAutoFit/>
          </a:bodyPr>
          <a:lstStyle/>
          <a:p>
            <a:r>
              <a:rPr lang="en-US" sz="2000">
                <a:cs typeface="Arial" charset="0"/>
              </a:rPr>
              <a:t>o</a:t>
            </a:r>
          </a:p>
        </p:txBody>
      </p:sp>
      <p:sp>
        <p:nvSpPr>
          <p:cNvPr id="84012" name="Text Box 60"/>
          <p:cNvSpPr txBox="1">
            <a:spLocks noChangeArrowheads="1"/>
          </p:cNvSpPr>
          <p:nvPr/>
        </p:nvSpPr>
        <p:spPr bwMode="auto">
          <a:xfrm>
            <a:off x="1951038" y="1822450"/>
            <a:ext cx="312737" cy="400050"/>
          </a:xfrm>
          <a:prstGeom prst="rect">
            <a:avLst/>
          </a:prstGeom>
          <a:noFill/>
          <a:ln w="9525">
            <a:noFill/>
            <a:miter lim="800000"/>
            <a:headEnd/>
            <a:tailEnd/>
          </a:ln>
        </p:spPr>
        <p:txBody>
          <a:bodyPr wrap="none">
            <a:spAutoFit/>
          </a:bodyPr>
          <a:lstStyle/>
          <a:p>
            <a:r>
              <a:rPr lang="en-US" sz="2000">
                <a:cs typeface="Arial" charset="0"/>
              </a:rPr>
              <a:t>c</a:t>
            </a:r>
          </a:p>
        </p:txBody>
      </p:sp>
      <p:sp>
        <p:nvSpPr>
          <p:cNvPr id="84013" name="Text Box 61"/>
          <p:cNvSpPr txBox="1">
            <a:spLocks noChangeArrowheads="1"/>
          </p:cNvSpPr>
          <p:nvPr/>
        </p:nvSpPr>
        <p:spPr bwMode="auto">
          <a:xfrm>
            <a:off x="2636838" y="1822450"/>
            <a:ext cx="327025" cy="400050"/>
          </a:xfrm>
          <a:prstGeom prst="rect">
            <a:avLst/>
          </a:prstGeom>
          <a:noFill/>
          <a:ln w="9525">
            <a:noFill/>
            <a:miter lim="800000"/>
            <a:headEnd/>
            <a:tailEnd/>
          </a:ln>
        </p:spPr>
        <p:txBody>
          <a:bodyPr wrap="none">
            <a:spAutoFit/>
          </a:bodyPr>
          <a:lstStyle/>
          <a:p>
            <a:r>
              <a:rPr lang="en-US" sz="2000">
                <a:cs typeface="Arial" charset="0"/>
              </a:rPr>
              <a:t>o</a:t>
            </a:r>
          </a:p>
        </p:txBody>
      </p:sp>
      <p:pic>
        <p:nvPicPr>
          <p:cNvPr id="46" name="Picture 21"/>
          <p:cNvPicPr>
            <a:picLocks noChangeAspect="1" noChangeArrowheads="1"/>
          </p:cNvPicPr>
          <p:nvPr/>
        </p:nvPicPr>
        <p:blipFill>
          <a:blip r:embed="rId3"/>
          <a:srcRect/>
          <a:stretch>
            <a:fillRect/>
          </a:stretch>
        </p:blipFill>
        <p:spPr bwMode="auto">
          <a:xfrm>
            <a:off x="541338" y="3505200"/>
            <a:ext cx="8305800" cy="1457325"/>
          </a:xfrm>
          <a:prstGeom prst="rect">
            <a:avLst/>
          </a:prstGeom>
          <a:noFill/>
          <a:ln w="9525">
            <a:noFill/>
            <a:miter lim="800000"/>
            <a:headEnd/>
            <a:tailEnd/>
          </a:ln>
        </p:spPr>
      </p:pic>
      <p:pic>
        <p:nvPicPr>
          <p:cNvPr id="48" name="Picture 6"/>
          <p:cNvPicPr>
            <a:picLocks noChangeAspect="1" noChangeArrowheads="1"/>
          </p:cNvPicPr>
          <p:nvPr/>
        </p:nvPicPr>
        <p:blipFill>
          <a:blip r:embed="rId4"/>
          <a:srcRect/>
          <a:stretch>
            <a:fillRect/>
          </a:stretch>
        </p:blipFill>
        <p:spPr bwMode="auto">
          <a:xfrm>
            <a:off x="533400" y="4962526"/>
            <a:ext cx="7993063" cy="819150"/>
          </a:xfrm>
          <a:prstGeom prst="rect">
            <a:avLst/>
          </a:prstGeom>
          <a:noFill/>
          <a:ln w="9525">
            <a:noFill/>
            <a:miter lim="800000"/>
            <a:headEnd/>
            <a:tailEnd/>
          </a:ln>
        </p:spPr>
      </p:pic>
      <p:sp>
        <p:nvSpPr>
          <p:cNvPr id="49" name="Rectangle 2"/>
          <p:cNvSpPr txBox="1">
            <a:spLocks noChangeArrowheads="1"/>
          </p:cNvSpPr>
          <p:nvPr/>
        </p:nvSpPr>
        <p:spPr bwMode="auto">
          <a:xfrm>
            <a:off x="609600" y="5562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FF0000"/>
                </a:solidFill>
                <a:effectLst/>
                <a:uLnTx/>
                <a:uFillTx/>
                <a:latin typeface="Arial" charset="0"/>
                <a:ea typeface="ＭＳ Ｐゴシック" charset="-128"/>
                <a:cs typeface="Arial" charset="0"/>
              </a:rPr>
              <a:t>IR Absorption Spectrum of CO</a:t>
            </a:r>
            <a:r>
              <a:rPr kumimoji="0" lang="en-US" sz="3600" b="0" i="0" u="none" strike="noStrike" kern="0" cap="none" spc="0" normalizeH="0" baseline="-25000" noProof="0" dirty="0" smtClean="0">
                <a:ln>
                  <a:noFill/>
                </a:ln>
                <a:solidFill>
                  <a:srgbClr val="FF0000"/>
                </a:solidFill>
                <a:effectLst/>
                <a:uLnTx/>
                <a:uFillTx/>
                <a:latin typeface="Arial" charset="0"/>
                <a:ea typeface="ＭＳ Ｐゴシック" charset="-128"/>
                <a:cs typeface="Arial"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7874" name="Object 1026"/>
          <p:cNvGraphicFramePr>
            <a:graphicFrameLocks noChangeAspect="1"/>
          </p:cNvGraphicFramePr>
          <p:nvPr/>
        </p:nvGraphicFramePr>
        <p:xfrm>
          <a:off x="3886200" y="1143000"/>
          <a:ext cx="5157788" cy="4343400"/>
        </p:xfrm>
        <a:graphic>
          <a:graphicData uri="http://schemas.openxmlformats.org/presentationml/2006/ole">
            <p:oleObj spid="_x0000_s105474" name="Photo Editor Photo" r:id="rId4" imgW="3672381" imgH="4115157" progId="">
              <p:embed/>
            </p:oleObj>
          </a:graphicData>
        </a:graphic>
      </p:graphicFrame>
      <p:sp>
        <p:nvSpPr>
          <p:cNvPr id="207875" name="Text Box 1027"/>
          <p:cNvSpPr txBox="1">
            <a:spLocks noChangeArrowheads="1"/>
          </p:cNvSpPr>
          <p:nvPr/>
        </p:nvSpPr>
        <p:spPr bwMode="auto">
          <a:xfrm>
            <a:off x="76200" y="1143000"/>
            <a:ext cx="3657600" cy="2862322"/>
          </a:xfrm>
          <a:prstGeom prst="rect">
            <a:avLst/>
          </a:prstGeom>
          <a:noFill/>
          <a:ln w="9525">
            <a:solidFill>
              <a:schemeClr val="tx1"/>
            </a:solidFill>
            <a:miter lim="800000"/>
            <a:headEnd/>
            <a:tailEnd/>
          </a:ln>
          <a:effectLst/>
        </p:spPr>
        <p:txBody>
          <a:bodyPr wrap="square">
            <a:spAutoFit/>
          </a:bodyPr>
          <a:lstStyle/>
          <a:p>
            <a:r>
              <a:rPr lang="en-US" sz="2000" dirty="0">
                <a:latin typeface="Verdana" pitchFamily="34" charset="0"/>
              </a:rPr>
              <a:t>78% nitrogen</a:t>
            </a:r>
          </a:p>
          <a:p>
            <a:endParaRPr lang="en-US" sz="2000" dirty="0">
              <a:latin typeface="Verdana" pitchFamily="34" charset="0"/>
            </a:endParaRPr>
          </a:p>
          <a:p>
            <a:r>
              <a:rPr lang="en-US" sz="2000" dirty="0">
                <a:latin typeface="Verdana" pitchFamily="34" charset="0"/>
              </a:rPr>
              <a:t>20.6% oxygen</a:t>
            </a:r>
          </a:p>
          <a:p>
            <a:endParaRPr lang="en-US" sz="2000" dirty="0">
              <a:latin typeface="Verdana" pitchFamily="34" charset="0"/>
            </a:endParaRPr>
          </a:p>
          <a:p>
            <a:r>
              <a:rPr lang="en-US" sz="2000" dirty="0">
                <a:latin typeface="Verdana" pitchFamily="34" charset="0"/>
              </a:rPr>
              <a:t>&lt; 1% </a:t>
            </a:r>
            <a:r>
              <a:rPr lang="en-US" sz="2000" dirty="0" smtClean="0">
                <a:latin typeface="Verdana" pitchFamily="34" charset="0"/>
              </a:rPr>
              <a:t>argon</a:t>
            </a:r>
          </a:p>
          <a:p>
            <a:endParaRPr lang="en-US" sz="2000" dirty="0" smtClean="0">
              <a:latin typeface="Verdana" pitchFamily="34" charset="0"/>
            </a:endParaRPr>
          </a:p>
          <a:p>
            <a:r>
              <a:rPr lang="en-US" sz="2000" dirty="0" smtClean="0">
                <a:latin typeface="Verdana" pitchFamily="34" charset="0"/>
              </a:rPr>
              <a:t>traces gases:</a:t>
            </a:r>
          </a:p>
          <a:p>
            <a:r>
              <a:rPr lang="en-US" sz="2000" dirty="0" smtClean="0">
                <a:latin typeface="Verdana" pitchFamily="34" charset="0"/>
              </a:rPr>
              <a:t>Ne, He, Kr, H, O</a:t>
            </a:r>
            <a:r>
              <a:rPr lang="en-US" sz="2000" baseline="-25000" dirty="0" smtClean="0">
                <a:latin typeface="Verdana" pitchFamily="34" charset="0"/>
              </a:rPr>
              <a:t>3</a:t>
            </a:r>
            <a:r>
              <a:rPr lang="en-US" sz="2000" b="1" baseline="-25000" dirty="0" smtClean="0">
                <a:latin typeface="Verdana" pitchFamily="34" charset="0"/>
              </a:rPr>
              <a:t> </a:t>
            </a:r>
          </a:p>
          <a:p>
            <a:r>
              <a:rPr lang="en-US" sz="2000" b="1" u="sng" dirty="0" smtClean="0">
                <a:latin typeface="Verdana" pitchFamily="34" charset="0"/>
              </a:rPr>
              <a:t>Methane</a:t>
            </a:r>
            <a:r>
              <a:rPr lang="en-US" sz="2000" b="1" dirty="0" smtClean="0">
                <a:latin typeface="Verdana" pitchFamily="34" charset="0"/>
              </a:rPr>
              <a:t>, </a:t>
            </a:r>
            <a:r>
              <a:rPr lang="en-US" sz="2000" b="1" u="sng" dirty="0" smtClean="0">
                <a:latin typeface="Verdana" pitchFamily="34" charset="0"/>
              </a:rPr>
              <a:t>Nitrous Oxide</a:t>
            </a:r>
            <a:endParaRPr lang="en-US" sz="2000" b="1" u="sng" dirty="0">
              <a:latin typeface="Verdana" pitchFamily="34" charset="0"/>
            </a:endParaRPr>
          </a:p>
        </p:txBody>
      </p:sp>
      <p:sp>
        <p:nvSpPr>
          <p:cNvPr id="4" name="Text Box 1027"/>
          <p:cNvSpPr txBox="1">
            <a:spLocks noChangeArrowheads="1"/>
          </p:cNvSpPr>
          <p:nvPr/>
        </p:nvSpPr>
        <p:spPr bwMode="auto">
          <a:xfrm>
            <a:off x="76200" y="4800600"/>
            <a:ext cx="4038600" cy="1015663"/>
          </a:xfrm>
          <a:prstGeom prst="rect">
            <a:avLst/>
          </a:prstGeom>
          <a:noFill/>
          <a:ln w="9525">
            <a:solidFill>
              <a:schemeClr val="tx1"/>
            </a:solidFill>
            <a:miter lim="800000"/>
            <a:headEnd/>
            <a:tailEnd/>
          </a:ln>
          <a:effectLst/>
        </p:spPr>
        <p:txBody>
          <a:bodyPr wrap="square">
            <a:spAutoFit/>
          </a:bodyPr>
          <a:lstStyle/>
          <a:p>
            <a:r>
              <a:rPr lang="en-US" sz="2000" dirty="0" smtClean="0">
                <a:latin typeface="Verdana" pitchFamily="34" charset="0"/>
              </a:rPr>
              <a:t>0.4</a:t>
            </a:r>
            <a:r>
              <a:rPr lang="en-US" sz="2000" dirty="0">
                <a:latin typeface="Verdana" pitchFamily="34" charset="0"/>
              </a:rPr>
              <a:t>% </a:t>
            </a:r>
            <a:r>
              <a:rPr lang="en-US" sz="2000" b="1" u="sng" dirty="0">
                <a:latin typeface="Verdana" pitchFamily="34" charset="0"/>
              </a:rPr>
              <a:t>water </a:t>
            </a:r>
            <a:r>
              <a:rPr lang="en-US" sz="2000" b="1" u="sng" dirty="0" smtClean="0">
                <a:latin typeface="Verdana" pitchFamily="34" charset="0"/>
              </a:rPr>
              <a:t>vapor, </a:t>
            </a:r>
          </a:p>
          <a:p>
            <a:r>
              <a:rPr lang="en-US" sz="2000" dirty="0" smtClean="0">
                <a:latin typeface="Verdana" pitchFamily="34" charset="0"/>
              </a:rPr>
              <a:t>0.036</a:t>
            </a:r>
            <a:r>
              <a:rPr lang="en-US" sz="2000" dirty="0">
                <a:latin typeface="Verdana" pitchFamily="34" charset="0"/>
              </a:rPr>
              <a:t>% </a:t>
            </a:r>
            <a:r>
              <a:rPr lang="en-US" sz="2000" b="1" u="sng" dirty="0">
                <a:latin typeface="Verdana" pitchFamily="34" charset="0"/>
              </a:rPr>
              <a:t>carbon dioxide </a:t>
            </a:r>
          </a:p>
          <a:p>
            <a:r>
              <a:rPr lang="en-US" sz="2000" b="1" u="sng" dirty="0" smtClean="0">
                <a:latin typeface="Verdana" pitchFamily="34" charset="0"/>
              </a:rPr>
              <a:t>Methane</a:t>
            </a:r>
            <a:r>
              <a:rPr lang="en-US" sz="2000" b="1" dirty="0">
                <a:latin typeface="Verdana" pitchFamily="34" charset="0"/>
              </a:rPr>
              <a:t>, </a:t>
            </a:r>
            <a:r>
              <a:rPr lang="en-US" sz="2000" b="1" u="sng" dirty="0">
                <a:latin typeface="Verdana" pitchFamily="34" charset="0"/>
              </a:rPr>
              <a:t>Nitrous </a:t>
            </a:r>
            <a:r>
              <a:rPr lang="en-US" sz="2000" b="1" u="sng" dirty="0" smtClean="0">
                <a:latin typeface="Verdana" pitchFamily="34" charset="0"/>
              </a:rPr>
              <a:t>Oxide</a:t>
            </a:r>
            <a:endParaRPr lang="en-US" sz="2000" b="1" u="sng" dirty="0">
              <a:latin typeface="Verdana" pitchFamily="34" charset="0"/>
            </a:endParaRPr>
          </a:p>
        </p:txBody>
      </p:sp>
      <p:sp>
        <p:nvSpPr>
          <p:cNvPr id="6" name="TextBox 5"/>
          <p:cNvSpPr txBox="1"/>
          <p:nvPr/>
        </p:nvSpPr>
        <p:spPr>
          <a:xfrm>
            <a:off x="76200" y="4191000"/>
            <a:ext cx="3659976" cy="461665"/>
          </a:xfrm>
          <a:prstGeom prst="rect">
            <a:avLst/>
          </a:prstGeom>
          <a:noFill/>
          <a:ln>
            <a:solidFill>
              <a:schemeClr val="tx1"/>
            </a:solidFill>
          </a:ln>
        </p:spPr>
        <p:txBody>
          <a:bodyPr wrap="none" rtlCol="0">
            <a:spAutoFit/>
          </a:bodyPr>
          <a:lstStyle/>
          <a:p>
            <a:r>
              <a:rPr lang="en-US" dirty="0" smtClean="0"/>
              <a:t>Non-Green House Gases</a:t>
            </a:r>
            <a:endParaRPr lang="en-US" dirty="0"/>
          </a:p>
        </p:txBody>
      </p:sp>
      <p:sp>
        <p:nvSpPr>
          <p:cNvPr id="7" name="TextBox 6"/>
          <p:cNvSpPr txBox="1"/>
          <p:nvPr/>
        </p:nvSpPr>
        <p:spPr>
          <a:xfrm>
            <a:off x="76200" y="5939135"/>
            <a:ext cx="2991525" cy="461665"/>
          </a:xfrm>
          <a:prstGeom prst="rect">
            <a:avLst/>
          </a:prstGeom>
          <a:noFill/>
          <a:ln>
            <a:solidFill>
              <a:schemeClr val="tx1"/>
            </a:solidFill>
          </a:ln>
        </p:spPr>
        <p:txBody>
          <a:bodyPr wrap="none" rtlCol="0">
            <a:spAutoFit/>
          </a:bodyPr>
          <a:lstStyle/>
          <a:p>
            <a:r>
              <a:rPr lang="en-US" smtClean="0">
                <a:solidFill>
                  <a:srgbClr val="FF0000"/>
                </a:solidFill>
              </a:rPr>
              <a:t>Green </a:t>
            </a:r>
            <a:r>
              <a:rPr lang="en-US" dirty="0" smtClean="0">
                <a:solidFill>
                  <a:srgbClr val="FF0000"/>
                </a:solidFill>
              </a:rPr>
              <a:t>House Gases</a:t>
            </a:r>
            <a:endParaRPr lang="en-US" dirty="0">
              <a:solidFill>
                <a:srgbClr val="FF0000"/>
              </a:solidFill>
            </a:endParaRPr>
          </a:p>
        </p:txBody>
      </p:sp>
      <p:sp>
        <p:nvSpPr>
          <p:cNvPr id="8" name="TextBox 7"/>
          <p:cNvSpPr txBox="1"/>
          <p:nvPr/>
        </p:nvSpPr>
        <p:spPr>
          <a:xfrm>
            <a:off x="4798224" y="5943600"/>
            <a:ext cx="2993127" cy="461665"/>
          </a:xfrm>
          <a:prstGeom prst="rect">
            <a:avLst/>
          </a:prstGeom>
          <a:noFill/>
          <a:ln>
            <a:solidFill>
              <a:schemeClr val="tx1"/>
            </a:solidFill>
          </a:ln>
        </p:spPr>
        <p:txBody>
          <a:bodyPr wrap="none" rtlCol="0">
            <a:spAutoFit/>
          </a:bodyPr>
          <a:lstStyle/>
          <a:p>
            <a:r>
              <a:rPr lang="en-US" dirty="0" smtClean="0">
                <a:solidFill>
                  <a:srgbClr val="FF0000"/>
                </a:solidFill>
              </a:rPr>
              <a:t>On what basis?????</a:t>
            </a:r>
            <a:endParaRPr lang="en-US" dirty="0">
              <a:solidFill>
                <a:srgbClr val="FF0000"/>
              </a:solidFill>
            </a:endParaRPr>
          </a:p>
        </p:txBody>
      </p:sp>
      <p:sp>
        <p:nvSpPr>
          <p:cNvPr id="9" name="Text Box 1027"/>
          <p:cNvSpPr txBox="1">
            <a:spLocks noChangeArrowheads="1"/>
          </p:cNvSpPr>
          <p:nvPr/>
        </p:nvSpPr>
        <p:spPr bwMode="auto">
          <a:xfrm>
            <a:off x="76200" y="304800"/>
            <a:ext cx="8991600" cy="584775"/>
          </a:xfrm>
          <a:prstGeom prst="rect">
            <a:avLst/>
          </a:prstGeom>
          <a:noFill/>
          <a:ln w="9525">
            <a:solidFill>
              <a:schemeClr val="tx1"/>
            </a:solidFill>
            <a:miter lim="800000"/>
            <a:headEnd/>
            <a:tailEnd/>
          </a:ln>
          <a:effectLst/>
        </p:spPr>
        <p:txBody>
          <a:bodyPr wrap="square">
            <a:spAutoFit/>
          </a:bodyPr>
          <a:lstStyle/>
          <a:p>
            <a:r>
              <a:rPr lang="en-US" sz="3200" dirty="0" smtClean="0">
                <a:solidFill>
                  <a:srgbClr val="FF0000"/>
                </a:solidFill>
                <a:latin typeface="Verdana" pitchFamily="34" charset="0"/>
              </a:rPr>
              <a:t>Gases Composition of Earth’s Atmosphere:</a:t>
            </a:r>
            <a:endParaRPr lang="en-US" sz="3200" b="1" u="sng" dirty="0">
              <a:solidFill>
                <a:srgbClr val="FF0000"/>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8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nimBg="1"/>
      <p:bldP spid="4"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274638"/>
            <a:ext cx="8229600" cy="792162"/>
          </a:xfrm>
        </p:spPr>
        <p:txBody>
          <a:bodyPr/>
          <a:lstStyle/>
          <a:p>
            <a:pPr eaLnBrk="1" hangingPunct="1"/>
            <a:r>
              <a:rPr lang="en-US" sz="3600" smtClean="0">
                <a:solidFill>
                  <a:srgbClr val="FF0000"/>
                </a:solidFill>
                <a:latin typeface="Arial" charset="0"/>
                <a:ea typeface="ＭＳ Ｐゴシック" charset="-128"/>
                <a:cs typeface="Arial" charset="0"/>
              </a:rPr>
              <a:t>Water vapor (H</a:t>
            </a:r>
            <a:r>
              <a:rPr lang="en-US" sz="3600" baseline="-25000" smtClean="0">
                <a:solidFill>
                  <a:srgbClr val="FF0000"/>
                </a:solidFill>
                <a:latin typeface="Arial" charset="0"/>
                <a:ea typeface="ＭＳ Ｐゴシック" charset="-128"/>
                <a:cs typeface="Arial" charset="0"/>
              </a:rPr>
              <a:t>2</a:t>
            </a:r>
            <a:r>
              <a:rPr lang="en-US" sz="3600" smtClean="0">
                <a:solidFill>
                  <a:srgbClr val="FF0000"/>
                </a:solidFill>
                <a:latin typeface="Arial" charset="0"/>
                <a:ea typeface="ＭＳ Ｐゴシック" charset="-128"/>
                <a:cs typeface="Arial" charset="0"/>
              </a:rPr>
              <a:t>O)</a:t>
            </a:r>
          </a:p>
        </p:txBody>
      </p:sp>
      <p:sp>
        <p:nvSpPr>
          <p:cNvPr id="76803" name="Rectangle 3"/>
          <p:cNvSpPr>
            <a:spLocks noGrp="1" noChangeArrowheads="1"/>
          </p:cNvSpPr>
          <p:nvPr>
            <p:ph type="body" idx="1"/>
          </p:nvPr>
        </p:nvSpPr>
        <p:spPr>
          <a:xfrm>
            <a:off x="457200" y="1143000"/>
            <a:ext cx="8229600" cy="5410200"/>
          </a:xfrm>
        </p:spPr>
        <p:txBody>
          <a:bodyPr/>
          <a:lstStyle/>
          <a:p>
            <a:pPr eaLnBrk="1" hangingPunct="1">
              <a:spcBef>
                <a:spcPct val="0"/>
              </a:spcBef>
            </a:pPr>
            <a:r>
              <a:rPr lang="en-US" sz="2000" dirty="0" smtClean="0">
                <a:latin typeface="Arial" charset="0"/>
                <a:ea typeface="ＭＳ Ｐゴシック" charset="-128"/>
                <a:cs typeface="Arial" charset="0"/>
              </a:rPr>
              <a:t>Most important IR absorber</a:t>
            </a:r>
          </a:p>
          <a:p>
            <a:pPr eaLnBrk="1" hangingPunct="1">
              <a:spcBef>
                <a:spcPct val="0"/>
              </a:spcBef>
            </a:pPr>
            <a:r>
              <a:rPr lang="en-US" sz="2000" dirty="0" smtClean="0">
                <a:latin typeface="Arial" charset="0"/>
                <a:ea typeface="ＭＳ Ｐゴシック" charset="-128"/>
                <a:cs typeface="Arial" charset="0"/>
              </a:rPr>
              <a:t>Asymmetric top → Nonlinear, </a:t>
            </a:r>
            <a:r>
              <a:rPr lang="en-US" sz="2000" dirty="0" err="1" smtClean="0">
                <a:latin typeface="Arial" charset="0"/>
                <a:ea typeface="ＭＳ Ｐゴシック" charset="-128"/>
                <a:cs typeface="Arial" charset="0"/>
              </a:rPr>
              <a:t>triatomic</a:t>
            </a:r>
            <a:r>
              <a:rPr lang="en-US" sz="2000" dirty="0" smtClean="0">
                <a:latin typeface="Arial" charset="0"/>
                <a:ea typeface="ＭＳ Ｐゴシック" charset="-128"/>
                <a:cs typeface="Arial" charset="0"/>
              </a:rPr>
              <a:t> molecule has complex line structure, no simple pattern</a:t>
            </a:r>
          </a:p>
          <a:p>
            <a:pPr eaLnBrk="1" hangingPunct="1">
              <a:spcBef>
                <a:spcPct val="0"/>
              </a:spcBef>
            </a:pPr>
            <a:r>
              <a:rPr lang="en-US" sz="2000" dirty="0" smtClean="0">
                <a:latin typeface="Arial" charset="0"/>
                <a:ea typeface="ＭＳ Ｐゴシック" charset="-128"/>
                <a:cs typeface="Arial" charset="0"/>
              </a:rPr>
              <a:t>3 </a:t>
            </a:r>
            <a:r>
              <a:rPr lang="en-US" sz="2000" dirty="0" err="1" smtClean="0">
                <a:latin typeface="Arial" charset="0"/>
                <a:ea typeface="ＭＳ Ｐゴシック" charset="-128"/>
                <a:cs typeface="Arial" charset="0"/>
              </a:rPr>
              <a:t>vibrational</a:t>
            </a:r>
            <a:r>
              <a:rPr lang="en-US" sz="2000" dirty="0" smtClean="0">
                <a:latin typeface="Arial" charset="0"/>
                <a:ea typeface="ＭＳ Ｐゴシック" charset="-128"/>
                <a:cs typeface="Arial" charset="0"/>
              </a:rPr>
              <a:t> fundamental modes</a:t>
            </a: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a:p>
            <a:pPr eaLnBrk="1" hangingPunct="1">
              <a:spcBef>
                <a:spcPct val="0"/>
              </a:spcBef>
            </a:pPr>
            <a:endParaRPr lang="en-US" sz="2000" dirty="0" smtClean="0">
              <a:latin typeface="Arial" charset="0"/>
              <a:ea typeface="ＭＳ Ｐゴシック" charset="-128"/>
              <a:cs typeface="Arial" charset="0"/>
            </a:endParaRPr>
          </a:p>
        </p:txBody>
      </p:sp>
      <p:sp>
        <p:nvSpPr>
          <p:cNvPr id="76804" name="Oval 4"/>
          <p:cNvSpPr>
            <a:spLocks noChangeArrowheads="1"/>
          </p:cNvSpPr>
          <p:nvPr/>
        </p:nvSpPr>
        <p:spPr bwMode="auto">
          <a:xfrm>
            <a:off x="1143000" y="3200400"/>
            <a:ext cx="228600" cy="228600"/>
          </a:xfrm>
          <a:prstGeom prst="ellipse">
            <a:avLst/>
          </a:prstGeom>
          <a:solidFill>
            <a:schemeClr val="accent1"/>
          </a:solidFill>
          <a:ln w="9525">
            <a:solidFill>
              <a:schemeClr val="tx1"/>
            </a:solidFill>
            <a:round/>
            <a:headEnd/>
            <a:tailEnd/>
          </a:ln>
        </p:spPr>
        <p:txBody>
          <a:bodyPr wrap="none" anchor="ctr"/>
          <a:lstStyle/>
          <a:p>
            <a:pPr algn="ctr"/>
            <a:endParaRPr lang="en-US"/>
          </a:p>
        </p:txBody>
      </p:sp>
      <p:sp>
        <p:nvSpPr>
          <p:cNvPr id="76805" name="Oval 5"/>
          <p:cNvSpPr>
            <a:spLocks noChangeArrowheads="1"/>
          </p:cNvSpPr>
          <p:nvPr/>
        </p:nvSpPr>
        <p:spPr bwMode="auto">
          <a:xfrm>
            <a:off x="1782763" y="2819400"/>
            <a:ext cx="350837" cy="3048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06" name="Oval 6"/>
          <p:cNvSpPr>
            <a:spLocks noChangeArrowheads="1"/>
          </p:cNvSpPr>
          <p:nvPr/>
        </p:nvSpPr>
        <p:spPr bwMode="auto">
          <a:xfrm>
            <a:off x="2514600" y="320040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07" name="Line 7"/>
          <p:cNvSpPr>
            <a:spLocks noChangeShapeType="1"/>
          </p:cNvSpPr>
          <p:nvPr/>
        </p:nvSpPr>
        <p:spPr bwMode="auto">
          <a:xfrm flipV="1">
            <a:off x="1371600" y="3076575"/>
            <a:ext cx="411163" cy="200025"/>
          </a:xfrm>
          <a:prstGeom prst="line">
            <a:avLst/>
          </a:prstGeom>
          <a:noFill/>
          <a:ln w="9525">
            <a:solidFill>
              <a:schemeClr val="tx1"/>
            </a:solidFill>
            <a:round/>
            <a:headEnd/>
            <a:tailEnd/>
          </a:ln>
        </p:spPr>
        <p:txBody>
          <a:bodyPr/>
          <a:lstStyle/>
          <a:p>
            <a:endParaRPr lang="en-US"/>
          </a:p>
        </p:txBody>
      </p:sp>
      <p:sp>
        <p:nvSpPr>
          <p:cNvPr id="76808" name="Line 8"/>
          <p:cNvSpPr>
            <a:spLocks noChangeShapeType="1"/>
          </p:cNvSpPr>
          <p:nvPr/>
        </p:nvSpPr>
        <p:spPr bwMode="auto">
          <a:xfrm>
            <a:off x="2133600" y="3048000"/>
            <a:ext cx="381000" cy="228600"/>
          </a:xfrm>
          <a:prstGeom prst="line">
            <a:avLst/>
          </a:prstGeom>
          <a:noFill/>
          <a:ln w="9525">
            <a:solidFill>
              <a:schemeClr val="tx1"/>
            </a:solidFill>
            <a:round/>
            <a:headEnd/>
            <a:tailEnd/>
          </a:ln>
        </p:spPr>
        <p:txBody>
          <a:bodyPr/>
          <a:lstStyle/>
          <a:p>
            <a:endParaRPr lang="en-US"/>
          </a:p>
        </p:txBody>
      </p:sp>
      <p:sp>
        <p:nvSpPr>
          <p:cNvPr id="76809" name="Line 9"/>
          <p:cNvSpPr>
            <a:spLocks noChangeShapeType="1"/>
          </p:cNvSpPr>
          <p:nvPr/>
        </p:nvSpPr>
        <p:spPr bwMode="auto">
          <a:xfrm flipH="1">
            <a:off x="6096000" y="3276600"/>
            <a:ext cx="228600" cy="152400"/>
          </a:xfrm>
          <a:prstGeom prst="line">
            <a:avLst/>
          </a:prstGeom>
          <a:noFill/>
          <a:ln w="25400">
            <a:solidFill>
              <a:schemeClr val="tx1"/>
            </a:solidFill>
            <a:round/>
            <a:headEnd/>
            <a:tailEnd type="triangle" w="med" len="med"/>
          </a:ln>
        </p:spPr>
        <p:txBody>
          <a:bodyPr/>
          <a:lstStyle/>
          <a:p>
            <a:endParaRPr lang="en-US"/>
          </a:p>
        </p:txBody>
      </p:sp>
      <p:sp>
        <p:nvSpPr>
          <p:cNvPr id="76810" name="Text Box 10"/>
          <p:cNvSpPr txBox="1">
            <a:spLocks noChangeArrowheads="1"/>
          </p:cNvSpPr>
          <p:nvPr/>
        </p:nvSpPr>
        <p:spPr bwMode="auto">
          <a:xfrm>
            <a:off x="901700" y="3581400"/>
            <a:ext cx="1836738" cy="581025"/>
          </a:xfrm>
          <a:prstGeom prst="rect">
            <a:avLst/>
          </a:prstGeom>
          <a:noFill/>
          <a:ln w="9525">
            <a:noFill/>
            <a:miter lim="800000"/>
            <a:headEnd/>
            <a:tailEnd/>
          </a:ln>
        </p:spPr>
        <p:txBody>
          <a:bodyPr wrap="none">
            <a:spAutoFit/>
          </a:bodyPr>
          <a:lstStyle/>
          <a:p>
            <a:pPr algn="ctr"/>
            <a:r>
              <a:rPr lang="en-US" sz="1600"/>
              <a:t>symmetric stretch </a:t>
            </a:r>
          </a:p>
          <a:p>
            <a:pPr algn="ctr"/>
            <a:r>
              <a:rPr lang="en-US" sz="1600"/>
              <a:t>v</a:t>
            </a:r>
            <a:r>
              <a:rPr lang="en-US" sz="1600" baseline="-25000"/>
              <a:t>1</a:t>
            </a:r>
            <a:r>
              <a:rPr lang="en-US" sz="1600"/>
              <a:t> = 2.74 </a:t>
            </a:r>
            <a:r>
              <a:rPr lang="el-GR" sz="1600">
                <a:cs typeface="Arial" charset="0"/>
              </a:rPr>
              <a:t>μ</a:t>
            </a:r>
            <a:r>
              <a:rPr lang="en-US" sz="1600">
                <a:cs typeface="Arial" charset="0"/>
              </a:rPr>
              <a:t>m</a:t>
            </a:r>
          </a:p>
        </p:txBody>
      </p:sp>
      <p:sp>
        <p:nvSpPr>
          <p:cNvPr id="76811" name="Text Box 11"/>
          <p:cNvSpPr txBox="1">
            <a:spLocks noChangeArrowheads="1"/>
          </p:cNvSpPr>
          <p:nvPr/>
        </p:nvSpPr>
        <p:spPr bwMode="auto">
          <a:xfrm>
            <a:off x="6019800" y="3609975"/>
            <a:ext cx="1949450" cy="581025"/>
          </a:xfrm>
          <a:prstGeom prst="rect">
            <a:avLst/>
          </a:prstGeom>
          <a:noFill/>
          <a:ln w="9525">
            <a:noFill/>
            <a:miter lim="800000"/>
            <a:headEnd/>
            <a:tailEnd/>
          </a:ln>
        </p:spPr>
        <p:txBody>
          <a:bodyPr wrap="none">
            <a:spAutoFit/>
          </a:bodyPr>
          <a:lstStyle/>
          <a:p>
            <a:pPr algn="ctr"/>
            <a:r>
              <a:rPr lang="en-US" sz="1600"/>
              <a:t>asymmetric stretch </a:t>
            </a:r>
          </a:p>
          <a:p>
            <a:pPr algn="ctr"/>
            <a:r>
              <a:rPr lang="en-US" sz="1600"/>
              <a:t>v</a:t>
            </a:r>
            <a:r>
              <a:rPr lang="en-US" sz="1600" baseline="-25000"/>
              <a:t>3</a:t>
            </a:r>
            <a:r>
              <a:rPr lang="en-US" sz="1600"/>
              <a:t> = 2.66 </a:t>
            </a:r>
            <a:r>
              <a:rPr lang="el-GR" sz="1600">
                <a:cs typeface="Arial" charset="0"/>
              </a:rPr>
              <a:t>μ</a:t>
            </a:r>
            <a:r>
              <a:rPr lang="en-US" sz="1600">
                <a:cs typeface="Arial" charset="0"/>
              </a:rPr>
              <a:t>m</a:t>
            </a:r>
            <a:r>
              <a:rPr lang="en-US" sz="1600"/>
              <a:t> </a:t>
            </a:r>
          </a:p>
        </p:txBody>
      </p:sp>
      <p:sp>
        <p:nvSpPr>
          <p:cNvPr id="76812" name="Text Box 12"/>
          <p:cNvSpPr txBox="1">
            <a:spLocks noChangeArrowheads="1"/>
          </p:cNvSpPr>
          <p:nvPr/>
        </p:nvSpPr>
        <p:spPr bwMode="auto">
          <a:xfrm>
            <a:off x="3519488" y="3403600"/>
            <a:ext cx="184150" cy="290513"/>
          </a:xfrm>
          <a:prstGeom prst="rect">
            <a:avLst/>
          </a:prstGeom>
          <a:noFill/>
          <a:ln w="9525">
            <a:noFill/>
            <a:miter lim="800000"/>
            <a:headEnd/>
            <a:tailEnd/>
          </a:ln>
        </p:spPr>
        <p:txBody>
          <a:bodyPr wrap="none">
            <a:spAutoFit/>
          </a:bodyPr>
          <a:lstStyle/>
          <a:p>
            <a:endParaRPr lang="en-US"/>
          </a:p>
        </p:txBody>
      </p:sp>
      <p:sp>
        <p:nvSpPr>
          <p:cNvPr id="76813" name="Text Box 13"/>
          <p:cNvSpPr txBox="1">
            <a:spLocks noChangeArrowheads="1"/>
          </p:cNvSpPr>
          <p:nvPr/>
        </p:nvSpPr>
        <p:spPr bwMode="auto">
          <a:xfrm>
            <a:off x="3824288" y="3533775"/>
            <a:ext cx="1355725" cy="584200"/>
          </a:xfrm>
          <a:prstGeom prst="rect">
            <a:avLst/>
          </a:prstGeom>
          <a:noFill/>
          <a:ln w="9525">
            <a:noFill/>
            <a:miter lim="800000"/>
            <a:headEnd/>
            <a:tailEnd/>
          </a:ln>
        </p:spPr>
        <p:txBody>
          <a:bodyPr wrap="none">
            <a:spAutoFit/>
          </a:bodyPr>
          <a:lstStyle/>
          <a:p>
            <a:pPr algn="ctr"/>
            <a:r>
              <a:rPr lang="en-US" sz="1600"/>
              <a:t>bend </a:t>
            </a:r>
          </a:p>
          <a:p>
            <a:pPr algn="ctr"/>
            <a:r>
              <a:rPr lang="en-US" sz="1600"/>
              <a:t>v</a:t>
            </a:r>
            <a:r>
              <a:rPr lang="en-US" sz="1600" baseline="-25000"/>
              <a:t>2</a:t>
            </a:r>
            <a:r>
              <a:rPr lang="en-US" sz="1600"/>
              <a:t> = 6.25 </a:t>
            </a:r>
            <a:r>
              <a:rPr lang="el-GR" sz="1600">
                <a:cs typeface="Arial" charset="0"/>
              </a:rPr>
              <a:t>μ</a:t>
            </a:r>
            <a:r>
              <a:rPr lang="en-US" sz="1600">
                <a:cs typeface="Arial" charset="0"/>
              </a:rPr>
              <a:t>m</a:t>
            </a:r>
            <a:endParaRPr lang="el-GR">
              <a:cs typeface="Arial" charset="0"/>
            </a:endParaRPr>
          </a:p>
        </p:txBody>
      </p:sp>
      <p:sp>
        <p:nvSpPr>
          <p:cNvPr id="76814" name="Text Box 14"/>
          <p:cNvSpPr txBox="1">
            <a:spLocks noChangeArrowheads="1"/>
          </p:cNvSpPr>
          <p:nvPr/>
        </p:nvSpPr>
        <p:spPr bwMode="auto">
          <a:xfrm>
            <a:off x="609600" y="2813050"/>
            <a:ext cx="184150" cy="290513"/>
          </a:xfrm>
          <a:prstGeom prst="rect">
            <a:avLst/>
          </a:prstGeom>
          <a:noFill/>
          <a:ln w="9525">
            <a:noFill/>
            <a:miter lim="800000"/>
            <a:headEnd/>
            <a:tailEnd/>
          </a:ln>
        </p:spPr>
        <p:txBody>
          <a:bodyPr wrap="none">
            <a:spAutoFit/>
          </a:bodyPr>
          <a:lstStyle/>
          <a:p>
            <a:endParaRPr lang="en-US"/>
          </a:p>
        </p:txBody>
      </p:sp>
      <p:sp>
        <p:nvSpPr>
          <p:cNvPr id="76815" name="Text Box 15"/>
          <p:cNvSpPr txBox="1">
            <a:spLocks noChangeArrowheads="1"/>
          </p:cNvSpPr>
          <p:nvPr/>
        </p:nvSpPr>
        <p:spPr bwMode="auto">
          <a:xfrm>
            <a:off x="1066800" y="3108325"/>
            <a:ext cx="368300" cy="396875"/>
          </a:xfrm>
          <a:prstGeom prst="rect">
            <a:avLst/>
          </a:prstGeom>
          <a:noFill/>
          <a:ln w="9525">
            <a:noFill/>
            <a:miter lim="800000"/>
            <a:headEnd/>
            <a:tailEnd/>
          </a:ln>
        </p:spPr>
        <p:txBody>
          <a:bodyPr wrap="none">
            <a:spAutoFit/>
          </a:bodyPr>
          <a:lstStyle/>
          <a:p>
            <a:r>
              <a:rPr lang="en-US"/>
              <a:t>H</a:t>
            </a:r>
          </a:p>
        </p:txBody>
      </p:sp>
      <p:sp>
        <p:nvSpPr>
          <p:cNvPr id="76816" name="Text Box 16"/>
          <p:cNvSpPr txBox="1">
            <a:spLocks noChangeArrowheads="1"/>
          </p:cNvSpPr>
          <p:nvPr/>
        </p:nvSpPr>
        <p:spPr bwMode="auto">
          <a:xfrm>
            <a:off x="1808163" y="2743200"/>
            <a:ext cx="325437" cy="396875"/>
          </a:xfrm>
          <a:prstGeom prst="rect">
            <a:avLst/>
          </a:prstGeom>
          <a:noFill/>
          <a:ln w="9525">
            <a:noFill/>
            <a:miter lim="800000"/>
            <a:headEnd/>
            <a:tailEnd/>
          </a:ln>
        </p:spPr>
        <p:txBody>
          <a:bodyPr wrap="none">
            <a:spAutoFit/>
          </a:bodyPr>
          <a:lstStyle/>
          <a:p>
            <a:r>
              <a:rPr lang="en-US"/>
              <a:t>o</a:t>
            </a:r>
          </a:p>
        </p:txBody>
      </p:sp>
      <p:sp>
        <p:nvSpPr>
          <p:cNvPr id="76817" name="Text Box 17"/>
          <p:cNvSpPr txBox="1">
            <a:spLocks noChangeArrowheads="1"/>
          </p:cNvSpPr>
          <p:nvPr/>
        </p:nvSpPr>
        <p:spPr bwMode="auto">
          <a:xfrm>
            <a:off x="2438400" y="3108325"/>
            <a:ext cx="368300" cy="396875"/>
          </a:xfrm>
          <a:prstGeom prst="rect">
            <a:avLst/>
          </a:prstGeom>
          <a:noFill/>
          <a:ln w="9525">
            <a:noFill/>
            <a:miter lim="800000"/>
            <a:headEnd/>
            <a:tailEnd/>
          </a:ln>
        </p:spPr>
        <p:txBody>
          <a:bodyPr wrap="none">
            <a:spAutoFit/>
          </a:bodyPr>
          <a:lstStyle/>
          <a:p>
            <a:r>
              <a:rPr lang="en-US"/>
              <a:t>H</a:t>
            </a:r>
          </a:p>
        </p:txBody>
      </p:sp>
      <p:sp>
        <p:nvSpPr>
          <p:cNvPr id="76818" name="Line 18"/>
          <p:cNvSpPr>
            <a:spLocks noChangeShapeType="1"/>
          </p:cNvSpPr>
          <p:nvPr/>
        </p:nvSpPr>
        <p:spPr bwMode="auto">
          <a:xfrm flipV="1">
            <a:off x="1981200" y="2590800"/>
            <a:ext cx="0" cy="228600"/>
          </a:xfrm>
          <a:prstGeom prst="line">
            <a:avLst/>
          </a:prstGeom>
          <a:noFill/>
          <a:ln w="25400">
            <a:solidFill>
              <a:schemeClr val="tx1"/>
            </a:solidFill>
            <a:round/>
            <a:headEnd/>
            <a:tailEnd type="triangle" w="med" len="med"/>
          </a:ln>
        </p:spPr>
        <p:txBody>
          <a:bodyPr/>
          <a:lstStyle/>
          <a:p>
            <a:endParaRPr lang="en-US"/>
          </a:p>
        </p:txBody>
      </p:sp>
      <p:sp>
        <p:nvSpPr>
          <p:cNvPr id="76819" name="Oval 19"/>
          <p:cNvSpPr>
            <a:spLocks noChangeArrowheads="1"/>
          </p:cNvSpPr>
          <p:nvPr/>
        </p:nvSpPr>
        <p:spPr bwMode="auto">
          <a:xfrm>
            <a:off x="7620000" y="3124200"/>
            <a:ext cx="228600" cy="228600"/>
          </a:xfrm>
          <a:prstGeom prst="ellipse">
            <a:avLst/>
          </a:prstGeom>
          <a:solidFill>
            <a:schemeClr val="accent1"/>
          </a:solidFill>
          <a:ln w="9525">
            <a:solidFill>
              <a:schemeClr val="tx1"/>
            </a:solidFill>
            <a:round/>
            <a:headEnd/>
            <a:tailEnd/>
          </a:ln>
        </p:spPr>
        <p:txBody>
          <a:bodyPr wrap="none" anchor="ctr"/>
          <a:lstStyle/>
          <a:p>
            <a:pPr algn="ctr"/>
            <a:endParaRPr lang="en-US"/>
          </a:p>
        </p:txBody>
      </p:sp>
      <p:sp>
        <p:nvSpPr>
          <p:cNvPr id="76820" name="Oval 20"/>
          <p:cNvSpPr>
            <a:spLocks noChangeArrowheads="1"/>
          </p:cNvSpPr>
          <p:nvPr/>
        </p:nvSpPr>
        <p:spPr bwMode="auto">
          <a:xfrm>
            <a:off x="6858000" y="2667000"/>
            <a:ext cx="304800" cy="3048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21" name="Oval 21"/>
          <p:cNvSpPr>
            <a:spLocks noChangeArrowheads="1"/>
          </p:cNvSpPr>
          <p:nvPr/>
        </p:nvSpPr>
        <p:spPr bwMode="auto">
          <a:xfrm>
            <a:off x="5029200" y="312420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22" name="Line 22"/>
          <p:cNvSpPr>
            <a:spLocks noChangeShapeType="1"/>
          </p:cNvSpPr>
          <p:nvPr/>
        </p:nvSpPr>
        <p:spPr bwMode="auto">
          <a:xfrm flipV="1">
            <a:off x="3810000" y="2819400"/>
            <a:ext cx="563563" cy="381000"/>
          </a:xfrm>
          <a:prstGeom prst="line">
            <a:avLst/>
          </a:prstGeom>
          <a:noFill/>
          <a:ln w="9525">
            <a:solidFill>
              <a:schemeClr val="tx1"/>
            </a:solidFill>
            <a:round/>
            <a:headEnd/>
            <a:tailEnd/>
          </a:ln>
        </p:spPr>
        <p:txBody>
          <a:bodyPr/>
          <a:lstStyle/>
          <a:p>
            <a:endParaRPr lang="en-US"/>
          </a:p>
        </p:txBody>
      </p:sp>
      <p:sp>
        <p:nvSpPr>
          <p:cNvPr id="76823" name="Line 23"/>
          <p:cNvSpPr>
            <a:spLocks noChangeShapeType="1"/>
          </p:cNvSpPr>
          <p:nvPr/>
        </p:nvSpPr>
        <p:spPr bwMode="auto">
          <a:xfrm>
            <a:off x="7162800" y="2895600"/>
            <a:ext cx="457200" cy="304800"/>
          </a:xfrm>
          <a:prstGeom prst="line">
            <a:avLst/>
          </a:prstGeom>
          <a:noFill/>
          <a:ln w="9525">
            <a:solidFill>
              <a:schemeClr val="tx1"/>
            </a:solidFill>
            <a:round/>
            <a:headEnd/>
            <a:tailEnd/>
          </a:ln>
        </p:spPr>
        <p:txBody>
          <a:bodyPr/>
          <a:lstStyle/>
          <a:p>
            <a:endParaRPr lang="en-US"/>
          </a:p>
        </p:txBody>
      </p:sp>
      <p:sp>
        <p:nvSpPr>
          <p:cNvPr id="76824" name="Line 24"/>
          <p:cNvSpPr>
            <a:spLocks noChangeShapeType="1"/>
          </p:cNvSpPr>
          <p:nvPr/>
        </p:nvSpPr>
        <p:spPr bwMode="auto">
          <a:xfrm flipH="1">
            <a:off x="914400" y="3352800"/>
            <a:ext cx="228600" cy="152400"/>
          </a:xfrm>
          <a:prstGeom prst="line">
            <a:avLst/>
          </a:prstGeom>
          <a:noFill/>
          <a:ln w="25400">
            <a:solidFill>
              <a:schemeClr val="tx1"/>
            </a:solidFill>
            <a:round/>
            <a:headEnd/>
            <a:tailEnd type="triangle" w="med" len="med"/>
          </a:ln>
        </p:spPr>
        <p:txBody>
          <a:bodyPr/>
          <a:lstStyle/>
          <a:p>
            <a:endParaRPr lang="en-US"/>
          </a:p>
        </p:txBody>
      </p:sp>
      <p:sp>
        <p:nvSpPr>
          <p:cNvPr id="76825" name="Text Box 25"/>
          <p:cNvSpPr txBox="1">
            <a:spLocks noChangeArrowheads="1"/>
          </p:cNvSpPr>
          <p:nvPr/>
        </p:nvSpPr>
        <p:spPr bwMode="auto">
          <a:xfrm>
            <a:off x="762000" y="2965450"/>
            <a:ext cx="184150" cy="290513"/>
          </a:xfrm>
          <a:prstGeom prst="rect">
            <a:avLst/>
          </a:prstGeom>
          <a:noFill/>
          <a:ln w="9525">
            <a:noFill/>
            <a:miter lim="800000"/>
            <a:headEnd/>
            <a:tailEnd/>
          </a:ln>
        </p:spPr>
        <p:txBody>
          <a:bodyPr wrap="none">
            <a:spAutoFit/>
          </a:bodyPr>
          <a:lstStyle/>
          <a:p>
            <a:endParaRPr lang="en-US"/>
          </a:p>
        </p:txBody>
      </p:sp>
      <p:sp>
        <p:nvSpPr>
          <p:cNvPr id="76826" name="Text Box 26"/>
          <p:cNvSpPr txBox="1">
            <a:spLocks noChangeArrowheads="1"/>
          </p:cNvSpPr>
          <p:nvPr/>
        </p:nvSpPr>
        <p:spPr bwMode="auto">
          <a:xfrm>
            <a:off x="6248400" y="3048000"/>
            <a:ext cx="325438" cy="396875"/>
          </a:xfrm>
          <a:prstGeom prst="rect">
            <a:avLst/>
          </a:prstGeom>
          <a:noFill/>
          <a:ln w="9525">
            <a:noFill/>
            <a:miter lim="800000"/>
            <a:headEnd/>
            <a:tailEnd/>
          </a:ln>
        </p:spPr>
        <p:txBody>
          <a:bodyPr wrap="none">
            <a:spAutoFit/>
          </a:bodyPr>
          <a:lstStyle/>
          <a:p>
            <a:r>
              <a:rPr lang="en-US"/>
              <a:t>o</a:t>
            </a:r>
          </a:p>
        </p:txBody>
      </p:sp>
      <p:sp>
        <p:nvSpPr>
          <p:cNvPr id="76827" name="Oval 27"/>
          <p:cNvSpPr>
            <a:spLocks noChangeArrowheads="1"/>
          </p:cNvSpPr>
          <p:nvPr/>
        </p:nvSpPr>
        <p:spPr bwMode="auto">
          <a:xfrm>
            <a:off x="6324600" y="3124200"/>
            <a:ext cx="228600" cy="228600"/>
          </a:xfrm>
          <a:prstGeom prst="ellipse">
            <a:avLst/>
          </a:prstGeom>
          <a:solidFill>
            <a:schemeClr val="accent1"/>
          </a:solidFill>
          <a:ln w="9525">
            <a:solidFill>
              <a:schemeClr val="tx1"/>
            </a:solidFill>
            <a:round/>
            <a:headEnd/>
            <a:tailEnd/>
          </a:ln>
        </p:spPr>
        <p:txBody>
          <a:bodyPr wrap="none" anchor="ctr"/>
          <a:lstStyle/>
          <a:p>
            <a:pPr algn="ctr"/>
            <a:endParaRPr lang="en-US"/>
          </a:p>
        </p:txBody>
      </p:sp>
      <p:sp>
        <p:nvSpPr>
          <p:cNvPr id="76828" name="Oval 28"/>
          <p:cNvSpPr>
            <a:spLocks noChangeArrowheads="1"/>
          </p:cNvSpPr>
          <p:nvPr/>
        </p:nvSpPr>
        <p:spPr bwMode="auto">
          <a:xfrm>
            <a:off x="4343400" y="2590800"/>
            <a:ext cx="304800" cy="3048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29" name="Oval 29"/>
          <p:cNvSpPr>
            <a:spLocks noChangeArrowheads="1"/>
          </p:cNvSpPr>
          <p:nvPr/>
        </p:nvSpPr>
        <p:spPr bwMode="auto">
          <a:xfrm>
            <a:off x="3657600" y="312420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30" name="Line 30"/>
          <p:cNvSpPr>
            <a:spLocks noChangeShapeType="1"/>
          </p:cNvSpPr>
          <p:nvPr/>
        </p:nvSpPr>
        <p:spPr bwMode="auto">
          <a:xfrm flipV="1">
            <a:off x="6477000" y="2895600"/>
            <a:ext cx="381000" cy="304800"/>
          </a:xfrm>
          <a:prstGeom prst="line">
            <a:avLst/>
          </a:prstGeom>
          <a:noFill/>
          <a:ln w="9525">
            <a:solidFill>
              <a:schemeClr val="tx1"/>
            </a:solidFill>
            <a:round/>
            <a:headEnd/>
            <a:tailEnd/>
          </a:ln>
        </p:spPr>
        <p:txBody>
          <a:bodyPr/>
          <a:lstStyle/>
          <a:p>
            <a:endParaRPr lang="en-US"/>
          </a:p>
        </p:txBody>
      </p:sp>
      <p:sp>
        <p:nvSpPr>
          <p:cNvPr id="76831" name="Text Box 31"/>
          <p:cNvSpPr txBox="1">
            <a:spLocks noChangeArrowheads="1"/>
          </p:cNvSpPr>
          <p:nvPr/>
        </p:nvSpPr>
        <p:spPr bwMode="auto">
          <a:xfrm>
            <a:off x="914400" y="3117850"/>
            <a:ext cx="184150" cy="290513"/>
          </a:xfrm>
          <a:prstGeom prst="rect">
            <a:avLst/>
          </a:prstGeom>
          <a:noFill/>
          <a:ln w="9525">
            <a:noFill/>
            <a:miter lim="800000"/>
            <a:headEnd/>
            <a:tailEnd/>
          </a:ln>
        </p:spPr>
        <p:txBody>
          <a:bodyPr wrap="none">
            <a:spAutoFit/>
          </a:bodyPr>
          <a:lstStyle/>
          <a:p>
            <a:endParaRPr lang="en-US"/>
          </a:p>
        </p:txBody>
      </p:sp>
      <p:sp>
        <p:nvSpPr>
          <p:cNvPr id="76832" name="Line 32"/>
          <p:cNvSpPr>
            <a:spLocks noChangeShapeType="1"/>
          </p:cNvSpPr>
          <p:nvPr/>
        </p:nvSpPr>
        <p:spPr bwMode="auto">
          <a:xfrm>
            <a:off x="2743200" y="3352800"/>
            <a:ext cx="228600" cy="76200"/>
          </a:xfrm>
          <a:prstGeom prst="line">
            <a:avLst/>
          </a:prstGeom>
          <a:noFill/>
          <a:ln w="25400">
            <a:solidFill>
              <a:schemeClr val="tx1"/>
            </a:solidFill>
            <a:round/>
            <a:headEnd/>
            <a:tailEnd type="triangle" w="med" len="med"/>
          </a:ln>
        </p:spPr>
        <p:txBody>
          <a:bodyPr/>
          <a:lstStyle/>
          <a:p>
            <a:endParaRPr lang="en-US"/>
          </a:p>
        </p:txBody>
      </p:sp>
      <p:sp>
        <p:nvSpPr>
          <p:cNvPr id="76833" name="Line 33"/>
          <p:cNvSpPr>
            <a:spLocks noChangeShapeType="1"/>
          </p:cNvSpPr>
          <p:nvPr/>
        </p:nvSpPr>
        <p:spPr bwMode="auto">
          <a:xfrm>
            <a:off x="4495800" y="2895600"/>
            <a:ext cx="0" cy="228600"/>
          </a:xfrm>
          <a:prstGeom prst="line">
            <a:avLst/>
          </a:prstGeom>
          <a:noFill/>
          <a:ln w="25400">
            <a:solidFill>
              <a:schemeClr val="tx1"/>
            </a:solidFill>
            <a:round/>
            <a:headEnd/>
            <a:tailEnd type="triangle" w="med" len="med"/>
          </a:ln>
        </p:spPr>
        <p:txBody>
          <a:bodyPr/>
          <a:lstStyle/>
          <a:p>
            <a:endParaRPr lang="en-US"/>
          </a:p>
        </p:txBody>
      </p:sp>
      <p:sp>
        <p:nvSpPr>
          <p:cNvPr id="76834" name="Line 34"/>
          <p:cNvSpPr>
            <a:spLocks noChangeShapeType="1"/>
          </p:cNvSpPr>
          <p:nvPr/>
        </p:nvSpPr>
        <p:spPr bwMode="auto">
          <a:xfrm flipH="1" flipV="1">
            <a:off x="3581400" y="2971800"/>
            <a:ext cx="152400" cy="152400"/>
          </a:xfrm>
          <a:prstGeom prst="line">
            <a:avLst/>
          </a:prstGeom>
          <a:noFill/>
          <a:ln w="25400">
            <a:solidFill>
              <a:schemeClr val="tx1"/>
            </a:solidFill>
            <a:round/>
            <a:headEnd/>
            <a:tailEnd type="triangle" w="med" len="med"/>
          </a:ln>
        </p:spPr>
        <p:txBody>
          <a:bodyPr/>
          <a:lstStyle/>
          <a:p>
            <a:endParaRPr lang="en-US"/>
          </a:p>
        </p:txBody>
      </p:sp>
      <p:sp>
        <p:nvSpPr>
          <p:cNvPr id="76835" name="Line 35"/>
          <p:cNvSpPr>
            <a:spLocks noChangeShapeType="1"/>
          </p:cNvSpPr>
          <p:nvPr/>
        </p:nvSpPr>
        <p:spPr bwMode="auto">
          <a:xfrm flipV="1">
            <a:off x="5257800" y="3048000"/>
            <a:ext cx="152400" cy="152400"/>
          </a:xfrm>
          <a:prstGeom prst="line">
            <a:avLst/>
          </a:prstGeom>
          <a:noFill/>
          <a:ln w="25400">
            <a:solidFill>
              <a:schemeClr val="tx1"/>
            </a:solidFill>
            <a:round/>
            <a:headEnd/>
            <a:tailEnd type="triangle" w="med" len="med"/>
          </a:ln>
        </p:spPr>
        <p:txBody>
          <a:bodyPr/>
          <a:lstStyle/>
          <a:p>
            <a:endParaRPr lang="en-US"/>
          </a:p>
        </p:txBody>
      </p:sp>
      <p:sp>
        <p:nvSpPr>
          <p:cNvPr id="76836" name="Line 36"/>
          <p:cNvSpPr>
            <a:spLocks noChangeShapeType="1"/>
          </p:cNvSpPr>
          <p:nvPr/>
        </p:nvSpPr>
        <p:spPr bwMode="auto">
          <a:xfrm>
            <a:off x="4648200" y="2819400"/>
            <a:ext cx="457200" cy="304800"/>
          </a:xfrm>
          <a:prstGeom prst="line">
            <a:avLst/>
          </a:prstGeom>
          <a:noFill/>
          <a:ln w="9525">
            <a:solidFill>
              <a:schemeClr val="tx1"/>
            </a:solidFill>
            <a:round/>
            <a:headEnd/>
            <a:tailEnd/>
          </a:ln>
        </p:spPr>
        <p:txBody>
          <a:bodyPr/>
          <a:lstStyle/>
          <a:p>
            <a:endParaRPr lang="en-US"/>
          </a:p>
        </p:txBody>
      </p:sp>
      <p:sp>
        <p:nvSpPr>
          <p:cNvPr id="76837" name="Line 37"/>
          <p:cNvSpPr>
            <a:spLocks noChangeShapeType="1"/>
          </p:cNvSpPr>
          <p:nvPr/>
        </p:nvSpPr>
        <p:spPr bwMode="auto">
          <a:xfrm flipH="1" flipV="1">
            <a:off x="7391400" y="3048000"/>
            <a:ext cx="228600" cy="152400"/>
          </a:xfrm>
          <a:prstGeom prst="line">
            <a:avLst/>
          </a:prstGeom>
          <a:noFill/>
          <a:ln w="25400">
            <a:solidFill>
              <a:schemeClr val="tx1"/>
            </a:solidFill>
            <a:round/>
            <a:headEnd/>
            <a:tailEnd type="triangle" w="med" len="med"/>
          </a:ln>
        </p:spPr>
        <p:txBody>
          <a:bodyPr/>
          <a:lstStyle/>
          <a:p>
            <a:endParaRPr lang="en-US"/>
          </a:p>
        </p:txBody>
      </p:sp>
      <p:sp>
        <p:nvSpPr>
          <p:cNvPr id="76838" name="Line 38"/>
          <p:cNvSpPr>
            <a:spLocks noChangeShapeType="1"/>
          </p:cNvSpPr>
          <p:nvPr/>
        </p:nvSpPr>
        <p:spPr bwMode="auto">
          <a:xfrm>
            <a:off x="7162800" y="2819400"/>
            <a:ext cx="228600" cy="0"/>
          </a:xfrm>
          <a:prstGeom prst="line">
            <a:avLst/>
          </a:prstGeom>
          <a:noFill/>
          <a:ln w="25400">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sz="3600" smtClean="0">
                <a:solidFill>
                  <a:srgbClr val="FF0000"/>
                </a:solidFill>
                <a:latin typeface="Arial" charset="0"/>
                <a:ea typeface="ＭＳ Ｐゴシック" charset="-128"/>
                <a:cs typeface="Arial" charset="0"/>
              </a:rPr>
              <a:t>Nitrous oxide (N</a:t>
            </a:r>
            <a:r>
              <a:rPr lang="en-US" sz="3600" baseline="-25000" smtClean="0">
                <a:solidFill>
                  <a:srgbClr val="FF0000"/>
                </a:solidFill>
                <a:latin typeface="Arial" charset="0"/>
                <a:ea typeface="ＭＳ Ｐゴシック" charset="-128"/>
                <a:cs typeface="Arial" charset="0"/>
              </a:rPr>
              <a:t>2</a:t>
            </a:r>
            <a:r>
              <a:rPr lang="en-US" sz="3600" smtClean="0">
                <a:solidFill>
                  <a:srgbClr val="FF0000"/>
                </a:solidFill>
                <a:latin typeface="Arial" charset="0"/>
                <a:ea typeface="ＭＳ Ｐゴシック" charset="-128"/>
                <a:cs typeface="Arial" charset="0"/>
              </a:rPr>
              <a:t>O)</a:t>
            </a:r>
          </a:p>
        </p:txBody>
      </p:sp>
      <p:sp>
        <p:nvSpPr>
          <p:cNvPr id="98307" name="Rectangle 3"/>
          <p:cNvSpPr>
            <a:spLocks noGrp="1" noChangeArrowheads="1"/>
          </p:cNvSpPr>
          <p:nvPr>
            <p:ph type="body" idx="1"/>
          </p:nvPr>
        </p:nvSpPr>
        <p:spPr>
          <a:xfrm>
            <a:off x="457200" y="1600200"/>
            <a:ext cx="8458200" cy="4525963"/>
          </a:xfrm>
        </p:spPr>
        <p:txBody>
          <a:bodyPr/>
          <a:lstStyle/>
          <a:p>
            <a:pPr eaLnBrk="1" hangingPunct="1"/>
            <a:r>
              <a:rPr lang="en-US" sz="2000" dirty="0" smtClean="0">
                <a:latin typeface="Arial" charset="0"/>
                <a:ea typeface="ＭＳ Ｐゴシック" charset="-128"/>
                <a:cs typeface="Arial" charset="0"/>
              </a:rPr>
              <a:t>Linear, asymmetric molecule (has permanent dipole moment)</a:t>
            </a:r>
          </a:p>
          <a:p>
            <a:pPr eaLnBrk="1" hangingPunct="1"/>
            <a:r>
              <a:rPr lang="en-US" sz="2000" dirty="0" smtClean="0">
                <a:latin typeface="Arial" charset="0"/>
                <a:ea typeface="ＭＳ Ｐゴシック" charset="-128"/>
                <a:cs typeface="Arial" charset="0"/>
              </a:rPr>
              <a:t>Has rotational spectrum and 3 fundamentals</a:t>
            </a:r>
          </a:p>
          <a:p>
            <a:pPr eaLnBrk="1" hangingPunct="1"/>
            <a:r>
              <a:rPr lang="en-US" sz="2000" dirty="0" smtClean="0">
                <a:latin typeface="Arial" charset="0"/>
                <a:ea typeface="ＭＳ Ｐゴシック" charset="-128"/>
                <a:cs typeface="Arial" charset="0"/>
              </a:rPr>
              <a:t>Absorption band at 7.8 </a:t>
            </a:r>
            <a:r>
              <a:rPr lang="el-GR" sz="2000" dirty="0" smtClean="0">
                <a:latin typeface="Arial" charset="0"/>
                <a:ea typeface="ＭＳ Ｐゴシック" charset="-128"/>
                <a:cs typeface="Arial" charset="0"/>
              </a:rPr>
              <a:t>μ</a:t>
            </a:r>
            <a:r>
              <a:rPr lang="en-US" sz="2000" dirty="0" smtClean="0">
                <a:latin typeface="Arial" charset="0"/>
                <a:ea typeface="ＭＳ Ｐゴシック" charset="-128"/>
                <a:cs typeface="Arial" charset="0"/>
              </a:rPr>
              <a:t>m broadens and strengthens methane’s 7.6 </a:t>
            </a:r>
            <a:r>
              <a:rPr lang="el-GR" sz="2000" dirty="0" smtClean="0">
                <a:latin typeface="Arial" charset="0"/>
                <a:ea typeface="ＭＳ Ｐゴシック" charset="-128"/>
                <a:cs typeface="Arial" charset="0"/>
              </a:rPr>
              <a:t>μ</a:t>
            </a:r>
            <a:r>
              <a:rPr lang="en-US" sz="2000" dirty="0" smtClean="0">
                <a:latin typeface="Arial" charset="0"/>
                <a:ea typeface="ＭＳ Ｐゴシック" charset="-128"/>
                <a:cs typeface="Arial" charset="0"/>
              </a:rPr>
              <a:t>m band.</a:t>
            </a:r>
          </a:p>
          <a:p>
            <a:pPr eaLnBrk="1" hangingPunct="1"/>
            <a:r>
              <a:rPr lang="en-US" sz="2000" dirty="0" smtClean="0">
                <a:latin typeface="Arial" charset="0"/>
                <a:ea typeface="ＭＳ Ｐゴシック" charset="-128"/>
                <a:cs typeface="Arial" charset="0"/>
              </a:rPr>
              <a:t>4.5 </a:t>
            </a:r>
            <a:r>
              <a:rPr lang="el-GR" sz="2000" dirty="0" smtClean="0">
                <a:latin typeface="Arial" charset="0"/>
                <a:ea typeface="ＭＳ Ｐゴシック" charset="-128"/>
                <a:cs typeface="Arial" charset="0"/>
              </a:rPr>
              <a:t>μ</a:t>
            </a:r>
            <a:r>
              <a:rPr lang="en-US" sz="2000" dirty="0" smtClean="0">
                <a:latin typeface="Arial" charset="0"/>
                <a:ea typeface="ＭＳ Ｐゴシック" charset="-128"/>
                <a:cs typeface="Arial" charset="0"/>
              </a:rPr>
              <a:t>m band less significant as it is at the edge of the Planck function.</a:t>
            </a:r>
          </a:p>
          <a:p>
            <a:pPr eaLnBrk="1" hangingPunct="1"/>
            <a:endParaRPr lang="en-US" sz="2000" dirty="0" smtClean="0">
              <a:latin typeface="Arial" charset="0"/>
              <a:ea typeface="ＭＳ Ｐゴシック" charset="-128"/>
              <a:cs typeface="Arial" charset="0"/>
            </a:endParaRPr>
          </a:p>
          <a:p>
            <a:pPr eaLnBrk="1" hangingPunct="1"/>
            <a:r>
              <a:rPr lang="en-US" sz="2000" dirty="0" smtClean="0">
                <a:latin typeface="Arial" charset="0"/>
                <a:ea typeface="ＭＳ Ｐゴシック" charset="-128"/>
                <a:cs typeface="Arial" charset="0"/>
              </a:rPr>
              <a:t>Fundamental modes:</a:t>
            </a:r>
          </a:p>
          <a:p>
            <a:pPr eaLnBrk="1" hangingPunct="1"/>
            <a:endParaRPr lang="en-US" sz="2000" dirty="0" smtClean="0">
              <a:latin typeface="Arial" charset="0"/>
              <a:ea typeface="ＭＳ Ｐゴシック" charset="-128"/>
              <a:cs typeface="Arial" charset="0"/>
            </a:endParaRPr>
          </a:p>
          <a:p>
            <a:pPr eaLnBrk="1" hangingPunct="1"/>
            <a:endParaRPr lang="en-US" sz="2000" dirty="0" smtClean="0">
              <a:latin typeface="Arial" charset="0"/>
              <a:ea typeface="ＭＳ Ｐゴシック" charset="-128"/>
              <a:cs typeface="Arial" charset="0"/>
            </a:endParaRPr>
          </a:p>
          <a:p>
            <a:pPr eaLnBrk="1" hangingPunct="1"/>
            <a:endParaRPr lang="el-GR" sz="2000" dirty="0" smtClean="0">
              <a:latin typeface="Arial" charset="0"/>
              <a:ea typeface="ＭＳ Ｐゴシック" charset="-128"/>
              <a:cs typeface="Arial" charset="0"/>
            </a:endParaRPr>
          </a:p>
        </p:txBody>
      </p:sp>
      <p:sp>
        <p:nvSpPr>
          <p:cNvPr id="98308" name="Oval 4"/>
          <p:cNvSpPr>
            <a:spLocks noChangeArrowheads="1"/>
          </p:cNvSpPr>
          <p:nvPr/>
        </p:nvSpPr>
        <p:spPr bwMode="auto">
          <a:xfrm>
            <a:off x="1295400" y="4343400"/>
            <a:ext cx="381000" cy="425450"/>
          </a:xfrm>
          <a:prstGeom prst="ellipse">
            <a:avLst/>
          </a:prstGeom>
          <a:solidFill>
            <a:schemeClr val="accent1"/>
          </a:solidFill>
          <a:ln w="9525">
            <a:solidFill>
              <a:schemeClr val="tx1"/>
            </a:solidFill>
            <a:round/>
            <a:headEnd/>
            <a:tailEnd/>
          </a:ln>
        </p:spPr>
        <p:txBody>
          <a:bodyPr wrap="none" anchor="ctr"/>
          <a:lstStyle/>
          <a:p>
            <a:pPr algn="ctr"/>
            <a:endParaRPr lang="en-US"/>
          </a:p>
        </p:txBody>
      </p:sp>
      <p:sp>
        <p:nvSpPr>
          <p:cNvPr id="98309" name="Oval 5"/>
          <p:cNvSpPr>
            <a:spLocks noChangeArrowheads="1"/>
          </p:cNvSpPr>
          <p:nvPr/>
        </p:nvSpPr>
        <p:spPr bwMode="auto">
          <a:xfrm>
            <a:off x="1981200" y="44640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0" name="Oval 6"/>
          <p:cNvSpPr>
            <a:spLocks noChangeArrowheads="1"/>
          </p:cNvSpPr>
          <p:nvPr/>
        </p:nvSpPr>
        <p:spPr bwMode="auto">
          <a:xfrm>
            <a:off x="2667000" y="44640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1" name="Oval 7"/>
          <p:cNvSpPr>
            <a:spLocks noChangeArrowheads="1"/>
          </p:cNvSpPr>
          <p:nvPr/>
        </p:nvSpPr>
        <p:spPr bwMode="auto">
          <a:xfrm>
            <a:off x="7696200" y="44640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2" name="Oval 8"/>
          <p:cNvSpPr>
            <a:spLocks noChangeArrowheads="1"/>
          </p:cNvSpPr>
          <p:nvPr/>
        </p:nvSpPr>
        <p:spPr bwMode="auto">
          <a:xfrm>
            <a:off x="7010400" y="44640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3" name="Oval 9"/>
          <p:cNvSpPr>
            <a:spLocks noChangeArrowheads="1"/>
          </p:cNvSpPr>
          <p:nvPr/>
        </p:nvSpPr>
        <p:spPr bwMode="auto">
          <a:xfrm>
            <a:off x="6248400" y="4343400"/>
            <a:ext cx="304800" cy="3492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4" name="Oval 10"/>
          <p:cNvSpPr>
            <a:spLocks noChangeArrowheads="1"/>
          </p:cNvSpPr>
          <p:nvPr/>
        </p:nvSpPr>
        <p:spPr bwMode="auto">
          <a:xfrm>
            <a:off x="5257800" y="44640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5" name="Oval 11"/>
          <p:cNvSpPr>
            <a:spLocks noChangeArrowheads="1"/>
          </p:cNvSpPr>
          <p:nvPr/>
        </p:nvSpPr>
        <p:spPr bwMode="auto">
          <a:xfrm>
            <a:off x="4572000" y="44640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6" name="Oval 12"/>
          <p:cNvSpPr>
            <a:spLocks noChangeArrowheads="1"/>
          </p:cNvSpPr>
          <p:nvPr/>
        </p:nvSpPr>
        <p:spPr bwMode="auto">
          <a:xfrm>
            <a:off x="3810000" y="4343400"/>
            <a:ext cx="304800" cy="3492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17" name="Line 14"/>
          <p:cNvSpPr>
            <a:spLocks noChangeShapeType="1"/>
          </p:cNvSpPr>
          <p:nvPr/>
        </p:nvSpPr>
        <p:spPr bwMode="auto">
          <a:xfrm>
            <a:off x="2209800" y="4540250"/>
            <a:ext cx="457200" cy="0"/>
          </a:xfrm>
          <a:prstGeom prst="line">
            <a:avLst/>
          </a:prstGeom>
          <a:noFill/>
          <a:ln w="9525">
            <a:solidFill>
              <a:schemeClr val="tx1"/>
            </a:solidFill>
            <a:round/>
            <a:headEnd/>
            <a:tailEnd/>
          </a:ln>
        </p:spPr>
        <p:txBody>
          <a:bodyPr/>
          <a:lstStyle/>
          <a:p>
            <a:endParaRPr lang="en-US"/>
          </a:p>
        </p:txBody>
      </p:sp>
      <p:sp>
        <p:nvSpPr>
          <p:cNvPr id="98318" name="Line 15"/>
          <p:cNvSpPr>
            <a:spLocks noChangeShapeType="1"/>
          </p:cNvSpPr>
          <p:nvPr/>
        </p:nvSpPr>
        <p:spPr bwMode="auto">
          <a:xfrm>
            <a:off x="7239000" y="4540250"/>
            <a:ext cx="457200" cy="0"/>
          </a:xfrm>
          <a:prstGeom prst="line">
            <a:avLst/>
          </a:prstGeom>
          <a:noFill/>
          <a:ln w="9525">
            <a:solidFill>
              <a:schemeClr val="tx1"/>
            </a:solidFill>
            <a:round/>
            <a:headEnd/>
            <a:tailEnd/>
          </a:ln>
        </p:spPr>
        <p:txBody>
          <a:bodyPr/>
          <a:lstStyle/>
          <a:p>
            <a:endParaRPr lang="en-US"/>
          </a:p>
        </p:txBody>
      </p:sp>
      <p:sp>
        <p:nvSpPr>
          <p:cNvPr id="98319" name="Line 16"/>
          <p:cNvSpPr>
            <a:spLocks noChangeShapeType="1"/>
          </p:cNvSpPr>
          <p:nvPr/>
        </p:nvSpPr>
        <p:spPr bwMode="auto">
          <a:xfrm>
            <a:off x="6553200" y="4540250"/>
            <a:ext cx="457200" cy="0"/>
          </a:xfrm>
          <a:prstGeom prst="line">
            <a:avLst/>
          </a:prstGeom>
          <a:noFill/>
          <a:ln w="9525">
            <a:solidFill>
              <a:schemeClr val="tx1"/>
            </a:solidFill>
            <a:round/>
            <a:headEnd/>
            <a:tailEnd/>
          </a:ln>
        </p:spPr>
        <p:txBody>
          <a:bodyPr/>
          <a:lstStyle/>
          <a:p>
            <a:endParaRPr lang="en-US"/>
          </a:p>
        </p:txBody>
      </p:sp>
      <p:sp>
        <p:nvSpPr>
          <p:cNvPr id="98320" name="Line 17"/>
          <p:cNvSpPr>
            <a:spLocks noChangeShapeType="1"/>
          </p:cNvSpPr>
          <p:nvPr/>
        </p:nvSpPr>
        <p:spPr bwMode="auto">
          <a:xfrm>
            <a:off x="4800600" y="4540250"/>
            <a:ext cx="457200" cy="0"/>
          </a:xfrm>
          <a:prstGeom prst="line">
            <a:avLst/>
          </a:prstGeom>
          <a:noFill/>
          <a:ln w="9525">
            <a:solidFill>
              <a:schemeClr val="tx1"/>
            </a:solidFill>
            <a:round/>
            <a:headEnd/>
            <a:tailEnd/>
          </a:ln>
        </p:spPr>
        <p:txBody>
          <a:bodyPr/>
          <a:lstStyle/>
          <a:p>
            <a:endParaRPr lang="en-US"/>
          </a:p>
        </p:txBody>
      </p:sp>
      <p:sp>
        <p:nvSpPr>
          <p:cNvPr id="98321" name="Line 18"/>
          <p:cNvSpPr>
            <a:spLocks noChangeShapeType="1"/>
          </p:cNvSpPr>
          <p:nvPr/>
        </p:nvSpPr>
        <p:spPr bwMode="auto">
          <a:xfrm>
            <a:off x="4114800" y="4540250"/>
            <a:ext cx="457200" cy="0"/>
          </a:xfrm>
          <a:prstGeom prst="line">
            <a:avLst/>
          </a:prstGeom>
          <a:noFill/>
          <a:ln w="9525">
            <a:solidFill>
              <a:schemeClr val="tx1"/>
            </a:solidFill>
            <a:round/>
            <a:headEnd/>
            <a:tailEnd/>
          </a:ln>
        </p:spPr>
        <p:txBody>
          <a:bodyPr/>
          <a:lstStyle/>
          <a:p>
            <a:endParaRPr lang="en-US"/>
          </a:p>
        </p:txBody>
      </p:sp>
      <p:sp>
        <p:nvSpPr>
          <p:cNvPr id="98322" name="Line 19"/>
          <p:cNvSpPr>
            <a:spLocks noChangeShapeType="1"/>
          </p:cNvSpPr>
          <p:nvPr/>
        </p:nvSpPr>
        <p:spPr bwMode="auto">
          <a:xfrm flipH="1">
            <a:off x="990600" y="4540250"/>
            <a:ext cx="304800" cy="0"/>
          </a:xfrm>
          <a:prstGeom prst="line">
            <a:avLst/>
          </a:prstGeom>
          <a:noFill/>
          <a:ln w="25400">
            <a:solidFill>
              <a:schemeClr val="tx1"/>
            </a:solidFill>
            <a:round/>
            <a:headEnd/>
            <a:tailEnd type="triangle" w="med" len="med"/>
          </a:ln>
        </p:spPr>
        <p:txBody>
          <a:bodyPr/>
          <a:lstStyle/>
          <a:p>
            <a:endParaRPr lang="en-US"/>
          </a:p>
        </p:txBody>
      </p:sp>
      <p:sp>
        <p:nvSpPr>
          <p:cNvPr id="98323" name="Line 20"/>
          <p:cNvSpPr>
            <a:spLocks noChangeShapeType="1"/>
          </p:cNvSpPr>
          <p:nvPr/>
        </p:nvSpPr>
        <p:spPr bwMode="auto">
          <a:xfrm flipH="1">
            <a:off x="4343400" y="4540250"/>
            <a:ext cx="228600" cy="0"/>
          </a:xfrm>
          <a:prstGeom prst="line">
            <a:avLst/>
          </a:prstGeom>
          <a:noFill/>
          <a:ln w="25400">
            <a:solidFill>
              <a:schemeClr val="tx1"/>
            </a:solidFill>
            <a:round/>
            <a:headEnd/>
            <a:tailEnd type="triangle" w="med" len="med"/>
          </a:ln>
        </p:spPr>
        <p:txBody>
          <a:bodyPr/>
          <a:lstStyle/>
          <a:p>
            <a:endParaRPr lang="en-US"/>
          </a:p>
        </p:txBody>
      </p:sp>
      <p:sp>
        <p:nvSpPr>
          <p:cNvPr id="98324" name="Line 21"/>
          <p:cNvSpPr>
            <a:spLocks noChangeShapeType="1"/>
          </p:cNvSpPr>
          <p:nvPr/>
        </p:nvSpPr>
        <p:spPr bwMode="auto">
          <a:xfrm>
            <a:off x="2895600" y="4540250"/>
            <a:ext cx="304800" cy="0"/>
          </a:xfrm>
          <a:prstGeom prst="line">
            <a:avLst/>
          </a:prstGeom>
          <a:noFill/>
          <a:ln w="25400">
            <a:solidFill>
              <a:schemeClr val="tx1"/>
            </a:solidFill>
            <a:round/>
            <a:headEnd/>
            <a:tailEnd type="triangle" w="med" len="med"/>
          </a:ln>
        </p:spPr>
        <p:txBody>
          <a:bodyPr/>
          <a:lstStyle/>
          <a:p>
            <a:endParaRPr lang="en-US"/>
          </a:p>
        </p:txBody>
      </p:sp>
      <p:sp>
        <p:nvSpPr>
          <p:cNvPr id="98325" name="Line 22"/>
          <p:cNvSpPr>
            <a:spLocks noChangeShapeType="1"/>
          </p:cNvSpPr>
          <p:nvPr/>
        </p:nvSpPr>
        <p:spPr bwMode="auto">
          <a:xfrm>
            <a:off x="4114800" y="4540250"/>
            <a:ext cx="228600" cy="0"/>
          </a:xfrm>
          <a:prstGeom prst="line">
            <a:avLst/>
          </a:prstGeom>
          <a:noFill/>
          <a:ln w="25400">
            <a:solidFill>
              <a:schemeClr val="tx1"/>
            </a:solidFill>
            <a:round/>
            <a:headEnd/>
            <a:tailEnd type="triangle" w="med" len="med"/>
          </a:ln>
        </p:spPr>
        <p:txBody>
          <a:bodyPr/>
          <a:lstStyle/>
          <a:p>
            <a:endParaRPr lang="en-US"/>
          </a:p>
        </p:txBody>
      </p:sp>
      <p:sp>
        <p:nvSpPr>
          <p:cNvPr id="98326" name="Line 23"/>
          <p:cNvSpPr>
            <a:spLocks noChangeShapeType="1"/>
          </p:cNvSpPr>
          <p:nvPr/>
        </p:nvSpPr>
        <p:spPr bwMode="auto">
          <a:xfrm>
            <a:off x="5486400" y="4540250"/>
            <a:ext cx="304800" cy="0"/>
          </a:xfrm>
          <a:prstGeom prst="line">
            <a:avLst/>
          </a:prstGeom>
          <a:noFill/>
          <a:ln w="25400">
            <a:solidFill>
              <a:schemeClr val="tx1"/>
            </a:solidFill>
            <a:round/>
            <a:headEnd/>
            <a:tailEnd type="triangle" w="med" len="med"/>
          </a:ln>
        </p:spPr>
        <p:txBody>
          <a:bodyPr/>
          <a:lstStyle/>
          <a:p>
            <a:endParaRPr lang="en-US"/>
          </a:p>
        </p:txBody>
      </p:sp>
      <p:sp>
        <p:nvSpPr>
          <p:cNvPr id="98327" name="Line 24"/>
          <p:cNvSpPr>
            <a:spLocks noChangeShapeType="1"/>
          </p:cNvSpPr>
          <p:nvPr/>
        </p:nvSpPr>
        <p:spPr bwMode="auto">
          <a:xfrm flipV="1">
            <a:off x="6400800" y="4114800"/>
            <a:ext cx="0" cy="228600"/>
          </a:xfrm>
          <a:prstGeom prst="line">
            <a:avLst/>
          </a:prstGeom>
          <a:noFill/>
          <a:ln w="25400">
            <a:solidFill>
              <a:schemeClr val="tx1"/>
            </a:solidFill>
            <a:round/>
            <a:headEnd/>
            <a:tailEnd type="triangle" w="med" len="med"/>
          </a:ln>
        </p:spPr>
        <p:txBody>
          <a:bodyPr/>
          <a:lstStyle/>
          <a:p>
            <a:endParaRPr lang="en-US"/>
          </a:p>
        </p:txBody>
      </p:sp>
      <p:sp>
        <p:nvSpPr>
          <p:cNvPr id="98328" name="Line 25"/>
          <p:cNvSpPr>
            <a:spLocks noChangeShapeType="1"/>
          </p:cNvSpPr>
          <p:nvPr/>
        </p:nvSpPr>
        <p:spPr bwMode="auto">
          <a:xfrm flipV="1">
            <a:off x="7848600" y="4235450"/>
            <a:ext cx="0" cy="228600"/>
          </a:xfrm>
          <a:prstGeom prst="line">
            <a:avLst/>
          </a:prstGeom>
          <a:noFill/>
          <a:ln w="25400">
            <a:solidFill>
              <a:schemeClr val="tx1"/>
            </a:solidFill>
            <a:round/>
            <a:headEnd/>
            <a:tailEnd type="triangle" w="med" len="med"/>
          </a:ln>
        </p:spPr>
        <p:txBody>
          <a:bodyPr/>
          <a:lstStyle/>
          <a:p>
            <a:endParaRPr lang="en-US"/>
          </a:p>
        </p:txBody>
      </p:sp>
      <p:sp>
        <p:nvSpPr>
          <p:cNvPr id="98329" name="Line 26"/>
          <p:cNvSpPr>
            <a:spLocks noChangeShapeType="1"/>
          </p:cNvSpPr>
          <p:nvPr/>
        </p:nvSpPr>
        <p:spPr bwMode="auto">
          <a:xfrm>
            <a:off x="7162800" y="4692650"/>
            <a:ext cx="0" cy="228600"/>
          </a:xfrm>
          <a:prstGeom prst="line">
            <a:avLst/>
          </a:prstGeom>
          <a:noFill/>
          <a:ln w="25400">
            <a:solidFill>
              <a:schemeClr val="tx1"/>
            </a:solidFill>
            <a:round/>
            <a:headEnd/>
            <a:tailEnd type="triangle" w="med" len="med"/>
          </a:ln>
        </p:spPr>
        <p:txBody>
          <a:bodyPr/>
          <a:lstStyle/>
          <a:p>
            <a:endParaRPr lang="en-US"/>
          </a:p>
        </p:txBody>
      </p:sp>
      <p:sp>
        <p:nvSpPr>
          <p:cNvPr id="98330" name="Oval 27"/>
          <p:cNvSpPr>
            <a:spLocks noChangeArrowheads="1"/>
          </p:cNvSpPr>
          <p:nvPr/>
        </p:nvSpPr>
        <p:spPr bwMode="auto">
          <a:xfrm>
            <a:off x="5257800" y="54546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31" name="Oval 28"/>
          <p:cNvSpPr>
            <a:spLocks noChangeArrowheads="1"/>
          </p:cNvSpPr>
          <p:nvPr/>
        </p:nvSpPr>
        <p:spPr bwMode="auto">
          <a:xfrm>
            <a:off x="4572000" y="545465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32" name="Oval 29"/>
          <p:cNvSpPr>
            <a:spLocks noChangeArrowheads="1"/>
          </p:cNvSpPr>
          <p:nvPr/>
        </p:nvSpPr>
        <p:spPr bwMode="auto">
          <a:xfrm>
            <a:off x="3810000" y="5334000"/>
            <a:ext cx="3048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33" name="Oval 30"/>
          <p:cNvSpPr>
            <a:spLocks noChangeArrowheads="1"/>
          </p:cNvSpPr>
          <p:nvPr/>
        </p:nvSpPr>
        <p:spPr bwMode="auto">
          <a:xfrm>
            <a:off x="4648200" y="553085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34" name="Line 31"/>
          <p:cNvSpPr>
            <a:spLocks noChangeShapeType="1"/>
          </p:cNvSpPr>
          <p:nvPr/>
        </p:nvSpPr>
        <p:spPr bwMode="auto">
          <a:xfrm>
            <a:off x="4648200" y="5530850"/>
            <a:ext cx="76200" cy="76200"/>
          </a:xfrm>
          <a:prstGeom prst="line">
            <a:avLst/>
          </a:prstGeom>
          <a:noFill/>
          <a:ln w="9525">
            <a:solidFill>
              <a:schemeClr val="tx1"/>
            </a:solidFill>
            <a:round/>
            <a:headEnd/>
            <a:tailEnd/>
          </a:ln>
        </p:spPr>
        <p:txBody>
          <a:bodyPr/>
          <a:lstStyle/>
          <a:p>
            <a:endParaRPr lang="en-US"/>
          </a:p>
        </p:txBody>
      </p:sp>
      <p:sp>
        <p:nvSpPr>
          <p:cNvPr id="98335" name="Line 32"/>
          <p:cNvSpPr>
            <a:spLocks noChangeShapeType="1"/>
          </p:cNvSpPr>
          <p:nvPr/>
        </p:nvSpPr>
        <p:spPr bwMode="auto">
          <a:xfrm flipH="1">
            <a:off x="4648200" y="5530850"/>
            <a:ext cx="76200" cy="76200"/>
          </a:xfrm>
          <a:prstGeom prst="line">
            <a:avLst/>
          </a:prstGeom>
          <a:noFill/>
          <a:ln w="9525">
            <a:solidFill>
              <a:schemeClr val="tx1"/>
            </a:solidFill>
            <a:round/>
            <a:headEnd/>
            <a:tailEnd/>
          </a:ln>
        </p:spPr>
        <p:txBody>
          <a:bodyPr/>
          <a:lstStyle/>
          <a:p>
            <a:endParaRPr lang="en-US"/>
          </a:p>
        </p:txBody>
      </p:sp>
      <p:sp>
        <p:nvSpPr>
          <p:cNvPr id="98336" name="Oval 33"/>
          <p:cNvSpPr>
            <a:spLocks noChangeArrowheads="1"/>
          </p:cNvSpPr>
          <p:nvPr/>
        </p:nvSpPr>
        <p:spPr bwMode="auto">
          <a:xfrm flipH="1">
            <a:off x="3962400" y="5486400"/>
            <a:ext cx="76200" cy="76200"/>
          </a:xfrm>
          <a:prstGeom prst="ellipse">
            <a:avLst/>
          </a:prstGeom>
          <a:solidFill>
            <a:schemeClr val="tx2"/>
          </a:solidFill>
          <a:ln w="9525">
            <a:solidFill>
              <a:schemeClr val="tx1"/>
            </a:solidFill>
            <a:round/>
            <a:headEnd/>
            <a:tailEnd/>
          </a:ln>
        </p:spPr>
        <p:txBody>
          <a:bodyPr wrap="none" anchor="ctr"/>
          <a:lstStyle/>
          <a:p>
            <a:endParaRPr lang="en-US"/>
          </a:p>
        </p:txBody>
      </p:sp>
      <p:sp>
        <p:nvSpPr>
          <p:cNvPr id="98337" name="Oval 34"/>
          <p:cNvSpPr>
            <a:spLocks noChangeArrowheads="1"/>
          </p:cNvSpPr>
          <p:nvPr/>
        </p:nvSpPr>
        <p:spPr bwMode="auto">
          <a:xfrm flipH="1">
            <a:off x="5334000" y="5530850"/>
            <a:ext cx="76200" cy="76200"/>
          </a:xfrm>
          <a:prstGeom prst="ellipse">
            <a:avLst/>
          </a:prstGeom>
          <a:solidFill>
            <a:schemeClr val="tx2"/>
          </a:solidFill>
          <a:ln w="9525">
            <a:solidFill>
              <a:schemeClr val="tx1"/>
            </a:solidFill>
            <a:round/>
            <a:headEnd/>
            <a:tailEnd/>
          </a:ln>
        </p:spPr>
        <p:txBody>
          <a:bodyPr wrap="none" anchor="ctr"/>
          <a:lstStyle/>
          <a:p>
            <a:endParaRPr lang="en-US"/>
          </a:p>
        </p:txBody>
      </p:sp>
      <p:sp>
        <p:nvSpPr>
          <p:cNvPr id="98338" name="Line 35"/>
          <p:cNvSpPr>
            <a:spLocks noChangeShapeType="1"/>
          </p:cNvSpPr>
          <p:nvPr/>
        </p:nvSpPr>
        <p:spPr bwMode="auto">
          <a:xfrm>
            <a:off x="4114800" y="5530850"/>
            <a:ext cx="457200" cy="0"/>
          </a:xfrm>
          <a:prstGeom prst="line">
            <a:avLst/>
          </a:prstGeom>
          <a:noFill/>
          <a:ln w="9525">
            <a:solidFill>
              <a:schemeClr val="tx1"/>
            </a:solidFill>
            <a:round/>
            <a:headEnd/>
            <a:tailEnd/>
          </a:ln>
        </p:spPr>
        <p:txBody>
          <a:bodyPr/>
          <a:lstStyle/>
          <a:p>
            <a:endParaRPr lang="en-US"/>
          </a:p>
        </p:txBody>
      </p:sp>
      <p:sp>
        <p:nvSpPr>
          <p:cNvPr id="98339" name="Line 36"/>
          <p:cNvSpPr>
            <a:spLocks noChangeShapeType="1"/>
          </p:cNvSpPr>
          <p:nvPr/>
        </p:nvSpPr>
        <p:spPr bwMode="auto">
          <a:xfrm>
            <a:off x="4800600" y="5530850"/>
            <a:ext cx="457200" cy="0"/>
          </a:xfrm>
          <a:prstGeom prst="line">
            <a:avLst/>
          </a:prstGeom>
          <a:noFill/>
          <a:ln w="9525">
            <a:solidFill>
              <a:schemeClr val="tx1"/>
            </a:solidFill>
            <a:round/>
            <a:headEnd/>
            <a:tailEnd/>
          </a:ln>
        </p:spPr>
        <p:txBody>
          <a:bodyPr/>
          <a:lstStyle/>
          <a:p>
            <a:endParaRPr lang="en-US"/>
          </a:p>
        </p:txBody>
      </p:sp>
      <p:sp>
        <p:nvSpPr>
          <p:cNvPr id="98340" name="Text Box 37"/>
          <p:cNvSpPr txBox="1">
            <a:spLocks noChangeArrowheads="1"/>
          </p:cNvSpPr>
          <p:nvPr/>
        </p:nvSpPr>
        <p:spPr bwMode="auto">
          <a:xfrm>
            <a:off x="1144588" y="4721225"/>
            <a:ext cx="1836737" cy="581025"/>
          </a:xfrm>
          <a:prstGeom prst="rect">
            <a:avLst/>
          </a:prstGeom>
          <a:noFill/>
          <a:ln w="9525">
            <a:noFill/>
            <a:miter lim="800000"/>
            <a:headEnd/>
            <a:tailEnd/>
          </a:ln>
        </p:spPr>
        <p:txBody>
          <a:bodyPr wrap="none">
            <a:spAutoFit/>
          </a:bodyPr>
          <a:lstStyle/>
          <a:p>
            <a:pPr algn="ctr"/>
            <a:r>
              <a:rPr lang="en-US" sz="1600"/>
              <a:t>symmetric stretch </a:t>
            </a:r>
          </a:p>
          <a:p>
            <a:pPr algn="ctr"/>
            <a:r>
              <a:rPr lang="en-US" sz="1600"/>
              <a:t>v</a:t>
            </a:r>
            <a:r>
              <a:rPr lang="en-US" sz="1600" baseline="-25000"/>
              <a:t>1</a:t>
            </a:r>
            <a:r>
              <a:rPr lang="en-US" sz="1600"/>
              <a:t> = 7.8 </a:t>
            </a:r>
            <a:r>
              <a:rPr lang="el-GR" sz="1600">
                <a:cs typeface="Arial" charset="0"/>
              </a:rPr>
              <a:t>μ</a:t>
            </a:r>
            <a:r>
              <a:rPr lang="en-US" sz="1600">
                <a:cs typeface="Arial" charset="0"/>
              </a:rPr>
              <a:t>m</a:t>
            </a:r>
            <a:endParaRPr lang="en-US" sz="1600" b="1"/>
          </a:p>
        </p:txBody>
      </p:sp>
      <p:sp>
        <p:nvSpPr>
          <p:cNvPr id="98341" name="Text Box 38"/>
          <p:cNvSpPr txBox="1">
            <a:spLocks noChangeArrowheads="1"/>
          </p:cNvSpPr>
          <p:nvPr/>
        </p:nvSpPr>
        <p:spPr bwMode="auto">
          <a:xfrm>
            <a:off x="3810000" y="4791075"/>
            <a:ext cx="1949450" cy="581025"/>
          </a:xfrm>
          <a:prstGeom prst="rect">
            <a:avLst/>
          </a:prstGeom>
          <a:noFill/>
          <a:ln w="9525">
            <a:noFill/>
            <a:miter lim="800000"/>
            <a:headEnd/>
            <a:tailEnd/>
          </a:ln>
        </p:spPr>
        <p:txBody>
          <a:bodyPr wrap="none">
            <a:spAutoFit/>
          </a:bodyPr>
          <a:lstStyle/>
          <a:p>
            <a:pPr algn="ctr"/>
            <a:r>
              <a:rPr lang="en-US" sz="1600"/>
              <a:t>asymmetric stretch </a:t>
            </a:r>
          </a:p>
          <a:p>
            <a:pPr algn="ctr"/>
            <a:r>
              <a:rPr lang="en-US" sz="1600"/>
              <a:t>v</a:t>
            </a:r>
            <a:r>
              <a:rPr lang="en-US" sz="1600" baseline="-25000"/>
              <a:t>3</a:t>
            </a:r>
            <a:r>
              <a:rPr lang="en-US" sz="1600"/>
              <a:t> = 4.5 </a:t>
            </a:r>
            <a:r>
              <a:rPr lang="el-GR" sz="1600"/>
              <a:t>μ</a:t>
            </a:r>
            <a:r>
              <a:rPr lang="en-US" sz="1600"/>
              <a:t>m</a:t>
            </a:r>
          </a:p>
        </p:txBody>
      </p:sp>
      <p:sp>
        <p:nvSpPr>
          <p:cNvPr id="98342" name="Text Box 39"/>
          <p:cNvSpPr txBox="1">
            <a:spLocks noChangeArrowheads="1"/>
          </p:cNvSpPr>
          <p:nvPr/>
        </p:nvSpPr>
        <p:spPr bwMode="auto">
          <a:xfrm>
            <a:off x="6232525" y="4867275"/>
            <a:ext cx="184150" cy="290513"/>
          </a:xfrm>
          <a:prstGeom prst="rect">
            <a:avLst/>
          </a:prstGeom>
          <a:noFill/>
          <a:ln w="9525">
            <a:noFill/>
            <a:miter lim="800000"/>
            <a:headEnd/>
            <a:tailEnd/>
          </a:ln>
        </p:spPr>
        <p:txBody>
          <a:bodyPr wrap="none">
            <a:spAutoFit/>
          </a:bodyPr>
          <a:lstStyle/>
          <a:p>
            <a:endParaRPr lang="en-US"/>
          </a:p>
        </p:txBody>
      </p:sp>
      <p:sp>
        <p:nvSpPr>
          <p:cNvPr id="98343" name="Text Box 40"/>
          <p:cNvSpPr txBox="1">
            <a:spLocks noChangeArrowheads="1"/>
          </p:cNvSpPr>
          <p:nvPr/>
        </p:nvSpPr>
        <p:spPr bwMode="auto">
          <a:xfrm>
            <a:off x="6511925" y="4845050"/>
            <a:ext cx="1355725" cy="615950"/>
          </a:xfrm>
          <a:prstGeom prst="rect">
            <a:avLst/>
          </a:prstGeom>
          <a:noFill/>
          <a:ln w="9525">
            <a:noFill/>
            <a:miter lim="800000"/>
            <a:headEnd/>
            <a:tailEnd/>
          </a:ln>
        </p:spPr>
        <p:txBody>
          <a:bodyPr wrap="none">
            <a:spAutoFit/>
          </a:bodyPr>
          <a:lstStyle/>
          <a:p>
            <a:pPr algn="ctr"/>
            <a:r>
              <a:rPr lang="en-US" sz="1600"/>
              <a:t>bend </a:t>
            </a:r>
          </a:p>
          <a:p>
            <a:pPr algn="ctr"/>
            <a:r>
              <a:rPr lang="en-US" sz="1600"/>
              <a:t>v</a:t>
            </a:r>
            <a:r>
              <a:rPr lang="en-US" sz="1600" baseline="-25000"/>
              <a:t>2</a:t>
            </a:r>
            <a:r>
              <a:rPr lang="en-US" sz="1600"/>
              <a:t> = 17.0 </a:t>
            </a:r>
            <a:r>
              <a:rPr lang="el-GR" sz="1600"/>
              <a:t>μ</a:t>
            </a:r>
            <a:r>
              <a:rPr lang="en-US" sz="1600"/>
              <a:t>m</a:t>
            </a:r>
            <a:r>
              <a:rPr lang="en-US"/>
              <a:t> </a:t>
            </a:r>
          </a:p>
        </p:txBody>
      </p:sp>
      <p:sp>
        <p:nvSpPr>
          <p:cNvPr id="98344" name="Rectangle 41"/>
          <p:cNvSpPr>
            <a:spLocks noChangeArrowheads="1"/>
          </p:cNvSpPr>
          <p:nvPr/>
        </p:nvSpPr>
        <p:spPr bwMode="auto">
          <a:xfrm>
            <a:off x="4356100" y="5683250"/>
            <a:ext cx="871538" cy="336550"/>
          </a:xfrm>
          <a:prstGeom prst="rect">
            <a:avLst/>
          </a:prstGeom>
          <a:noFill/>
          <a:ln w="9525">
            <a:noFill/>
            <a:miter lim="800000"/>
            <a:headEnd/>
            <a:tailEnd/>
          </a:ln>
        </p:spPr>
        <p:txBody>
          <a:bodyPr wrap="none">
            <a:spAutoFit/>
          </a:bodyPr>
          <a:lstStyle/>
          <a:p>
            <a:r>
              <a:rPr lang="en-US" sz="1600"/>
              <a:t>bend v</a:t>
            </a:r>
            <a:r>
              <a:rPr lang="en-US" sz="1600" baseline="-25000"/>
              <a:t>2</a:t>
            </a:r>
          </a:p>
        </p:txBody>
      </p:sp>
      <p:sp>
        <p:nvSpPr>
          <p:cNvPr id="98345" name="Text Box 42"/>
          <p:cNvSpPr txBox="1">
            <a:spLocks noChangeArrowheads="1"/>
          </p:cNvSpPr>
          <p:nvPr/>
        </p:nvSpPr>
        <p:spPr bwMode="auto">
          <a:xfrm>
            <a:off x="808038" y="4305300"/>
            <a:ext cx="184150" cy="290513"/>
          </a:xfrm>
          <a:prstGeom prst="rect">
            <a:avLst/>
          </a:prstGeom>
          <a:noFill/>
          <a:ln w="9525">
            <a:noFill/>
            <a:miter lim="800000"/>
            <a:headEnd/>
            <a:tailEnd/>
          </a:ln>
        </p:spPr>
        <p:txBody>
          <a:bodyPr wrap="none">
            <a:spAutoFit/>
          </a:bodyPr>
          <a:lstStyle/>
          <a:p>
            <a:endParaRPr lang="en-US"/>
          </a:p>
        </p:txBody>
      </p:sp>
      <p:sp>
        <p:nvSpPr>
          <p:cNvPr id="98346" name="Text Box 44"/>
          <p:cNvSpPr txBox="1">
            <a:spLocks noChangeArrowheads="1"/>
          </p:cNvSpPr>
          <p:nvPr/>
        </p:nvSpPr>
        <p:spPr bwMode="auto">
          <a:xfrm>
            <a:off x="1951038" y="4381500"/>
            <a:ext cx="368300" cy="396875"/>
          </a:xfrm>
          <a:prstGeom prst="rect">
            <a:avLst/>
          </a:prstGeom>
          <a:noFill/>
          <a:ln w="9525">
            <a:noFill/>
            <a:miter lim="800000"/>
            <a:headEnd/>
            <a:tailEnd/>
          </a:ln>
        </p:spPr>
        <p:txBody>
          <a:bodyPr wrap="none">
            <a:spAutoFit/>
          </a:bodyPr>
          <a:lstStyle/>
          <a:p>
            <a:r>
              <a:rPr lang="en-US"/>
              <a:t>N</a:t>
            </a:r>
          </a:p>
        </p:txBody>
      </p:sp>
      <p:sp>
        <p:nvSpPr>
          <p:cNvPr id="98347" name="Text Box 45"/>
          <p:cNvSpPr txBox="1">
            <a:spLocks noChangeArrowheads="1"/>
          </p:cNvSpPr>
          <p:nvPr/>
        </p:nvSpPr>
        <p:spPr bwMode="auto">
          <a:xfrm>
            <a:off x="2636838" y="4381500"/>
            <a:ext cx="368300" cy="396875"/>
          </a:xfrm>
          <a:prstGeom prst="rect">
            <a:avLst/>
          </a:prstGeom>
          <a:noFill/>
          <a:ln w="9525">
            <a:noFill/>
            <a:miter lim="800000"/>
            <a:headEnd/>
            <a:tailEnd/>
          </a:ln>
        </p:spPr>
        <p:txBody>
          <a:bodyPr wrap="none">
            <a:spAutoFit/>
          </a:bodyPr>
          <a:lstStyle/>
          <a:p>
            <a:r>
              <a:rPr lang="en-US"/>
              <a:t>N</a:t>
            </a:r>
          </a:p>
        </p:txBody>
      </p:sp>
      <p:sp>
        <p:nvSpPr>
          <p:cNvPr id="98348" name="Line 46"/>
          <p:cNvSpPr>
            <a:spLocks noChangeShapeType="1"/>
          </p:cNvSpPr>
          <p:nvPr/>
        </p:nvSpPr>
        <p:spPr bwMode="auto">
          <a:xfrm>
            <a:off x="1676400" y="4572000"/>
            <a:ext cx="304800" cy="0"/>
          </a:xfrm>
          <a:prstGeom prst="line">
            <a:avLst/>
          </a:prstGeom>
          <a:noFill/>
          <a:ln w="9525">
            <a:solidFill>
              <a:schemeClr val="tx1"/>
            </a:solidFill>
            <a:round/>
            <a:headEnd/>
            <a:tailEnd/>
          </a:ln>
        </p:spPr>
        <p:txBody>
          <a:bodyPr wrap="none">
            <a:spAutoFit/>
          </a:bodyPr>
          <a:lstStyle/>
          <a:p>
            <a:endParaRPr lang="en-US"/>
          </a:p>
        </p:txBody>
      </p:sp>
      <p:sp>
        <p:nvSpPr>
          <p:cNvPr id="98349" name="Text Box 47"/>
          <p:cNvSpPr txBox="1">
            <a:spLocks noChangeArrowheads="1"/>
          </p:cNvSpPr>
          <p:nvPr/>
        </p:nvSpPr>
        <p:spPr bwMode="auto">
          <a:xfrm>
            <a:off x="1295400" y="4343400"/>
            <a:ext cx="381000" cy="396875"/>
          </a:xfrm>
          <a:prstGeom prst="rect">
            <a:avLst/>
          </a:prstGeom>
          <a:noFill/>
          <a:ln w="9525">
            <a:noFill/>
            <a:miter lim="800000"/>
            <a:headEnd/>
            <a:tailEnd/>
          </a:ln>
        </p:spPr>
        <p:txBody>
          <a:bodyPr wrap="none">
            <a:spAutoFit/>
          </a:bodyPr>
          <a:lstStyle/>
          <a:p>
            <a:r>
              <a:rPr lang="en-US"/>
              <a: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1"/>
          <p:cNvPicPr>
            <a:picLocks noChangeAspect="1" noChangeArrowheads="1"/>
          </p:cNvPicPr>
          <p:nvPr/>
        </p:nvPicPr>
        <p:blipFill>
          <a:blip r:embed="rId3"/>
          <a:srcRect/>
          <a:stretch>
            <a:fillRect/>
          </a:stretch>
        </p:blipFill>
        <p:spPr bwMode="auto">
          <a:xfrm>
            <a:off x="514350" y="1970088"/>
            <a:ext cx="8305800" cy="1854200"/>
          </a:xfrm>
          <a:prstGeom prst="rect">
            <a:avLst/>
          </a:prstGeom>
          <a:noFill/>
          <a:ln w="9525">
            <a:noFill/>
            <a:miter lim="800000"/>
            <a:headEnd/>
            <a:tailEnd/>
          </a:ln>
        </p:spPr>
      </p:pic>
      <p:sp>
        <p:nvSpPr>
          <p:cNvPr id="100355" name="Rectangle 2"/>
          <p:cNvSpPr>
            <a:spLocks noGrp="1" noChangeArrowheads="1"/>
          </p:cNvSpPr>
          <p:nvPr>
            <p:ph type="title"/>
          </p:nvPr>
        </p:nvSpPr>
        <p:spPr/>
        <p:txBody>
          <a:bodyPr/>
          <a:lstStyle/>
          <a:p>
            <a:pPr eaLnBrk="1" hangingPunct="1"/>
            <a:r>
              <a:rPr lang="en-US" sz="3600" smtClean="0">
                <a:solidFill>
                  <a:srgbClr val="FF0000"/>
                </a:solidFill>
                <a:latin typeface="Arial" charset="0"/>
                <a:ea typeface="ＭＳ Ｐゴシック" charset="-128"/>
                <a:cs typeface="Arial" charset="0"/>
              </a:rPr>
              <a:t>IR Absorption Spectrum of N</a:t>
            </a:r>
            <a:r>
              <a:rPr lang="en-US" sz="3600" baseline="-25000" smtClean="0">
                <a:solidFill>
                  <a:srgbClr val="FF0000"/>
                </a:solidFill>
                <a:latin typeface="Arial" charset="0"/>
                <a:ea typeface="ＭＳ Ｐゴシック" charset="-128"/>
                <a:cs typeface="Arial" charset="0"/>
              </a:rPr>
              <a:t>2</a:t>
            </a:r>
            <a:r>
              <a:rPr lang="en-US" sz="3600" smtClean="0">
                <a:solidFill>
                  <a:srgbClr val="FF0000"/>
                </a:solidFill>
                <a:latin typeface="Arial" charset="0"/>
                <a:ea typeface="ＭＳ Ｐゴシック" charset="-128"/>
                <a:cs typeface="Arial" charset="0"/>
              </a:rPr>
              <a:t>O</a:t>
            </a:r>
            <a:endParaRPr lang="en-US" sz="3600" baseline="-25000" smtClean="0">
              <a:solidFill>
                <a:srgbClr val="FF0000"/>
              </a:solidFill>
              <a:latin typeface="Arial" charset="0"/>
              <a:ea typeface="ＭＳ Ｐゴシック" charset="-128"/>
              <a:cs typeface="Arial" charset="0"/>
            </a:endParaRPr>
          </a:p>
        </p:txBody>
      </p:sp>
      <p:pic>
        <p:nvPicPr>
          <p:cNvPr id="100356" name="Picture 6"/>
          <p:cNvPicPr>
            <a:picLocks noChangeAspect="1" noChangeArrowheads="1"/>
          </p:cNvPicPr>
          <p:nvPr/>
        </p:nvPicPr>
        <p:blipFill>
          <a:blip r:embed="rId4"/>
          <a:srcRect/>
          <a:stretch>
            <a:fillRect/>
          </a:stretch>
        </p:blipFill>
        <p:spPr bwMode="auto">
          <a:xfrm>
            <a:off x="550863" y="4586288"/>
            <a:ext cx="8040687" cy="523875"/>
          </a:xfrm>
          <a:prstGeom prst="rect">
            <a:avLst/>
          </a:prstGeom>
          <a:noFill/>
          <a:ln w="9525">
            <a:noFill/>
            <a:miter lim="800000"/>
            <a:headEnd/>
            <a:tailEnd/>
          </a:ln>
        </p:spPr>
      </p:pic>
      <p:pic>
        <p:nvPicPr>
          <p:cNvPr id="100357" name="Picture 7"/>
          <p:cNvPicPr>
            <a:picLocks noChangeAspect="1" noChangeArrowheads="1"/>
          </p:cNvPicPr>
          <p:nvPr/>
        </p:nvPicPr>
        <p:blipFill>
          <a:blip r:embed="rId5"/>
          <a:srcRect/>
          <a:stretch>
            <a:fillRect/>
          </a:stretch>
        </p:blipFill>
        <p:spPr bwMode="auto">
          <a:xfrm>
            <a:off x="93663" y="3748088"/>
            <a:ext cx="504825" cy="1371600"/>
          </a:xfrm>
          <a:prstGeom prst="rect">
            <a:avLst/>
          </a:prstGeom>
          <a:noFill/>
          <a:ln w="9525">
            <a:noFill/>
            <a:miter lim="800000"/>
            <a:headEnd/>
            <a:tailEnd/>
          </a:ln>
        </p:spPr>
      </p:pic>
      <p:pic>
        <p:nvPicPr>
          <p:cNvPr id="100358" name="Picture 9"/>
          <p:cNvPicPr>
            <a:picLocks noChangeAspect="1" noChangeArrowheads="1"/>
          </p:cNvPicPr>
          <p:nvPr/>
        </p:nvPicPr>
        <p:blipFill>
          <a:blip r:embed="rId6"/>
          <a:srcRect/>
          <a:stretch>
            <a:fillRect/>
          </a:stretch>
        </p:blipFill>
        <p:spPr bwMode="auto">
          <a:xfrm>
            <a:off x="457200" y="3824288"/>
            <a:ext cx="7942263" cy="790575"/>
          </a:xfrm>
          <a:prstGeom prst="rect">
            <a:avLst/>
          </a:prstGeom>
          <a:noFill/>
          <a:ln w="9525">
            <a:noFill/>
            <a:miter lim="800000"/>
            <a:headEnd/>
            <a:tailEnd/>
          </a:ln>
        </p:spPr>
      </p:pic>
      <p:sp>
        <p:nvSpPr>
          <p:cNvPr id="100359" name="Line 10"/>
          <p:cNvSpPr>
            <a:spLocks noChangeShapeType="1"/>
          </p:cNvSpPr>
          <p:nvPr/>
        </p:nvSpPr>
        <p:spPr bwMode="auto">
          <a:xfrm>
            <a:off x="4781550" y="3367088"/>
            <a:ext cx="188913" cy="457200"/>
          </a:xfrm>
          <a:prstGeom prst="line">
            <a:avLst/>
          </a:prstGeom>
          <a:noFill/>
          <a:ln w="25400">
            <a:solidFill>
              <a:srgbClr val="FF3300"/>
            </a:solidFill>
            <a:round/>
            <a:headEnd/>
            <a:tailEnd type="triangle" w="med" len="med"/>
          </a:ln>
        </p:spPr>
        <p:txBody>
          <a:bodyPr>
            <a:spAutoFit/>
          </a:bodyPr>
          <a:lstStyle/>
          <a:p>
            <a:endParaRPr lang="en-US"/>
          </a:p>
        </p:txBody>
      </p:sp>
      <p:sp>
        <p:nvSpPr>
          <p:cNvPr id="100360" name="Text Box 11"/>
          <p:cNvSpPr txBox="1">
            <a:spLocks noChangeArrowheads="1"/>
          </p:cNvSpPr>
          <p:nvPr/>
        </p:nvSpPr>
        <p:spPr bwMode="auto">
          <a:xfrm>
            <a:off x="4056063" y="2986088"/>
            <a:ext cx="1244600" cy="369887"/>
          </a:xfrm>
          <a:prstGeom prst="rect">
            <a:avLst/>
          </a:prstGeom>
          <a:noFill/>
          <a:ln w="9525">
            <a:noFill/>
            <a:miter lim="800000"/>
            <a:headEnd/>
            <a:tailEnd/>
          </a:ln>
        </p:spPr>
        <p:txBody>
          <a:bodyPr wrap="none">
            <a:spAutoFit/>
          </a:bodyPr>
          <a:lstStyle/>
          <a:p>
            <a:r>
              <a:rPr lang="en-US">
                <a:solidFill>
                  <a:srgbClr val="FF3300"/>
                </a:solidFill>
              </a:rPr>
              <a:t>v</a:t>
            </a:r>
            <a:r>
              <a:rPr lang="en-US" baseline="-25000">
                <a:solidFill>
                  <a:srgbClr val="FF3300"/>
                </a:solidFill>
              </a:rPr>
              <a:t>3</a:t>
            </a:r>
            <a:r>
              <a:rPr lang="en-US">
                <a:solidFill>
                  <a:srgbClr val="FF3300"/>
                </a:solidFill>
              </a:rPr>
              <a:t>=4.5 </a:t>
            </a:r>
            <a:r>
              <a:rPr lang="en-US">
                <a:solidFill>
                  <a:srgbClr val="FF3300"/>
                </a:solidFill>
                <a:cs typeface="Arial" charset="0"/>
              </a:rPr>
              <a:t>µm</a:t>
            </a:r>
            <a:r>
              <a:rPr lang="en-US"/>
              <a:t> </a:t>
            </a:r>
          </a:p>
        </p:txBody>
      </p:sp>
      <p:sp>
        <p:nvSpPr>
          <p:cNvPr id="100361" name="Line 12"/>
          <p:cNvSpPr>
            <a:spLocks noChangeShapeType="1"/>
          </p:cNvSpPr>
          <p:nvPr/>
        </p:nvSpPr>
        <p:spPr bwMode="auto">
          <a:xfrm flipH="1">
            <a:off x="5580063" y="3519488"/>
            <a:ext cx="76200" cy="381000"/>
          </a:xfrm>
          <a:prstGeom prst="line">
            <a:avLst/>
          </a:prstGeom>
          <a:noFill/>
          <a:ln w="25400">
            <a:solidFill>
              <a:srgbClr val="FF3300"/>
            </a:solidFill>
            <a:round/>
            <a:headEnd/>
            <a:tailEnd type="triangle" w="med" len="med"/>
          </a:ln>
        </p:spPr>
        <p:txBody>
          <a:bodyPr wrap="none">
            <a:spAutoFit/>
          </a:bodyPr>
          <a:lstStyle/>
          <a:p>
            <a:endParaRPr lang="en-US"/>
          </a:p>
        </p:txBody>
      </p:sp>
      <p:sp>
        <p:nvSpPr>
          <p:cNvPr id="100362" name="Text Box 13"/>
          <p:cNvSpPr txBox="1">
            <a:spLocks noChangeArrowheads="1"/>
          </p:cNvSpPr>
          <p:nvPr/>
        </p:nvSpPr>
        <p:spPr bwMode="auto">
          <a:xfrm>
            <a:off x="5487988" y="3198813"/>
            <a:ext cx="1244600" cy="369887"/>
          </a:xfrm>
          <a:prstGeom prst="rect">
            <a:avLst/>
          </a:prstGeom>
          <a:noFill/>
          <a:ln w="9525">
            <a:noFill/>
            <a:miter lim="800000"/>
            <a:headEnd/>
            <a:tailEnd/>
          </a:ln>
        </p:spPr>
        <p:txBody>
          <a:bodyPr wrap="none">
            <a:spAutoFit/>
          </a:bodyPr>
          <a:lstStyle/>
          <a:p>
            <a:r>
              <a:rPr lang="en-US">
                <a:solidFill>
                  <a:srgbClr val="FF3300"/>
                </a:solidFill>
              </a:rPr>
              <a:t>v</a:t>
            </a:r>
            <a:r>
              <a:rPr lang="en-US" baseline="-25000">
                <a:solidFill>
                  <a:srgbClr val="FF3300"/>
                </a:solidFill>
              </a:rPr>
              <a:t>1</a:t>
            </a:r>
            <a:r>
              <a:rPr lang="en-US">
                <a:solidFill>
                  <a:srgbClr val="FF3300"/>
                </a:solidFill>
              </a:rPr>
              <a:t>=7.8 </a:t>
            </a:r>
            <a:r>
              <a:rPr lang="en-US">
                <a:solidFill>
                  <a:srgbClr val="FF3300"/>
                </a:solidFill>
                <a:cs typeface="Arial" charset="0"/>
              </a:rPr>
              <a:t>µm</a:t>
            </a:r>
            <a:endParaRPr lang="en-US">
              <a:solidFill>
                <a:srgbClr val="FF3300"/>
              </a:solidFill>
            </a:endParaRPr>
          </a:p>
        </p:txBody>
      </p:sp>
      <p:sp>
        <p:nvSpPr>
          <p:cNvPr id="100363" name="Line 16"/>
          <p:cNvSpPr>
            <a:spLocks noChangeShapeType="1"/>
          </p:cNvSpPr>
          <p:nvPr/>
        </p:nvSpPr>
        <p:spPr bwMode="auto">
          <a:xfrm flipH="1">
            <a:off x="6534150" y="4129088"/>
            <a:ext cx="112713" cy="381000"/>
          </a:xfrm>
          <a:prstGeom prst="line">
            <a:avLst/>
          </a:prstGeom>
          <a:noFill/>
          <a:ln w="25400">
            <a:solidFill>
              <a:srgbClr val="FF3300"/>
            </a:solidFill>
            <a:round/>
            <a:headEnd/>
            <a:tailEnd type="triangle" w="med" len="med"/>
          </a:ln>
        </p:spPr>
        <p:txBody>
          <a:bodyPr>
            <a:spAutoFit/>
          </a:bodyPr>
          <a:lstStyle/>
          <a:p>
            <a:endParaRPr lang="en-US"/>
          </a:p>
        </p:txBody>
      </p:sp>
      <p:sp>
        <p:nvSpPr>
          <p:cNvPr id="100364" name="Text Box 17"/>
          <p:cNvSpPr txBox="1">
            <a:spLocks noChangeArrowheads="1"/>
          </p:cNvSpPr>
          <p:nvPr/>
        </p:nvSpPr>
        <p:spPr bwMode="auto">
          <a:xfrm>
            <a:off x="6265863" y="3808413"/>
            <a:ext cx="1179512" cy="369887"/>
          </a:xfrm>
          <a:prstGeom prst="rect">
            <a:avLst/>
          </a:prstGeom>
          <a:noFill/>
          <a:ln w="9525">
            <a:noFill/>
            <a:miter lim="800000"/>
            <a:headEnd/>
            <a:tailEnd/>
          </a:ln>
        </p:spPr>
        <p:txBody>
          <a:bodyPr wrap="none">
            <a:spAutoFit/>
          </a:bodyPr>
          <a:lstStyle/>
          <a:p>
            <a:r>
              <a:rPr lang="en-US">
                <a:solidFill>
                  <a:srgbClr val="FF3300"/>
                </a:solidFill>
              </a:rPr>
              <a:t>v</a:t>
            </a:r>
            <a:r>
              <a:rPr lang="en-US" baseline="-25000">
                <a:solidFill>
                  <a:srgbClr val="FF3300"/>
                </a:solidFill>
              </a:rPr>
              <a:t>2</a:t>
            </a:r>
            <a:r>
              <a:rPr lang="en-US">
                <a:solidFill>
                  <a:srgbClr val="FF3300"/>
                </a:solidFill>
              </a:rPr>
              <a:t>=17 </a:t>
            </a:r>
            <a:r>
              <a:rPr lang="en-US">
                <a:solidFill>
                  <a:srgbClr val="FF3300"/>
                </a:solidFill>
                <a:cs typeface="Arial" charset="0"/>
              </a:rPr>
              <a:t>µm</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rop0005.jpg                                                   000232F6Gerard's Computer              B7464D7A:"/>
          <p:cNvPicPr>
            <a:picLocks noChangeAspect="1" noChangeArrowheads="1"/>
          </p:cNvPicPr>
          <p:nvPr/>
        </p:nvPicPr>
        <p:blipFill>
          <a:blip r:embed="rId2">
            <a:lum bright="-12000" contrast="30000"/>
          </a:blip>
          <a:srcRect t="11169" b="54085"/>
          <a:stretch>
            <a:fillRect/>
          </a:stretch>
        </p:blipFill>
        <p:spPr bwMode="auto">
          <a:xfrm rot="10800000">
            <a:off x="1600200" y="3124200"/>
            <a:ext cx="6051550" cy="3200400"/>
          </a:xfrm>
          <a:prstGeom prst="rect">
            <a:avLst/>
          </a:prstGeom>
          <a:noFill/>
          <a:ln w="9525">
            <a:noFill/>
            <a:miter lim="800000"/>
            <a:headEnd/>
            <a:tailEnd/>
          </a:ln>
        </p:spPr>
      </p:pic>
      <p:sp>
        <p:nvSpPr>
          <p:cNvPr id="31747" name="Text Box 3"/>
          <p:cNvSpPr txBox="1">
            <a:spLocks noChangeArrowheads="1"/>
          </p:cNvSpPr>
          <p:nvPr/>
        </p:nvSpPr>
        <p:spPr bwMode="auto">
          <a:xfrm>
            <a:off x="7543800" y="3048000"/>
            <a:ext cx="1219200" cy="2862263"/>
          </a:xfrm>
          <a:prstGeom prst="rect">
            <a:avLst/>
          </a:prstGeom>
          <a:noFill/>
          <a:ln w="9525">
            <a:noFill/>
            <a:miter lim="800000"/>
            <a:headEnd/>
            <a:tailEnd/>
          </a:ln>
        </p:spPr>
        <p:txBody>
          <a:bodyPr>
            <a:spAutoFit/>
          </a:bodyPr>
          <a:lstStyle/>
          <a:p>
            <a:pPr>
              <a:spcAft>
                <a:spcPts val="1800"/>
              </a:spcAft>
            </a:pPr>
            <a:r>
              <a:rPr lang="en-US"/>
              <a:t>CH</a:t>
            </a:r>
            <a:r>
              <a:rPr lang="en-US" baseline="-25000"/>
              <a:t>4</a:t>
            </a:r>
            <a:endParaRPr lang="en-US"/>
          </a:p>
          <a:p>
            <a:pPr>
              <a:spcAft>
                <a:spcPts val="1800"/>
              </a:spcAft>
            </a:pPr>
            <a:r>
              <a:rPr lang="en-US"/>
              <a:t>N</a:t>
            </a:r>
            <a:r>
              <a:rPr lang="en-US" baseline="-25000"/>
              <a:t>2</a:t>
            </a:r>
            <a:r>
              <a:rPr lang="en-US"/>
              <a:t>0</a:t>
            </a:r>
          </a:p>
          <a:p>
            <a:pPr>
              <a:spcAft>
                <a:spcPts val="1800"/>
              </a:spcAft>
            </a:pPr>
            <a:r>
              <a:rPr lang="en-US"/>
              <a:t>O</a:t>
            </a:r>
            <a:r>
              <a:rPr lang="en-US" baseline="-25000"/>
              <a:t>2</a:t>
            </a:r>
            <a:r>
              <a:rPr lang="en-US"/>
              <a:t>,0</a:t>
            </a:r>
            <a:r>
              <a:rPr lang="en-US" baseline="-25000"/>
              <a:t>3</a:t>
            </a:r>
            <a:endParaRPr lang="en-US"/>
          </a:p>
          <a:p>
            <a:pPr>
              <a:spcAft>
                <a:spcPts val="1800"/>
              </a:spcAft>
            </a:pPr>
            <a:r>
              <a:rPr lang="en-US"/>
              <a:t>CO</a:t>
            </a:r>
            <a:r>
              <a:rPr lang="en-US" baseline="-25000"/>
              <a:t>2</a:t>
            </a:r>
            <a:endParaRPr lang="en-US"/>
          </a:p>
          <a:p>
            <a:pPr>
              <a:spcAft>
                <a:spcPts val="1800"/>
              </a:spcAft>
            </a:pPr>
            <a:r>
              <a:rPr lang="en-US"/>
              <a:t>H</a:t>
            </a:r>
            <a:r>
              <a:rPr lang="en-US" baseline="-25000"/>
              <a:t>2</a:t>
            </a:r>
            <a:r>
              <a:rPr lang="en-US"/>
              <a:t>0</a:t>
            </a:r>
          </a:p>
        </p:txBody>
      </p:sp>
      <p:sp>
        <p:nvSpPr>
          <p:cNvPr id="31748" name="Rectangle 12"/>
          <p:cNvSpPr>
            <a:spLocks noChangeArrowheads="1"/>
          </p:cNvSpPr>
          <p:nvPr/>
        </p:nvSpPr>
        <p:spPr bwMode="auto">
          <a:xfrm>
            <a:off x="993775" y="1412875"/>
            <a:ext cx="184150" cy="457200"/>
          </a:xfrm>
          <a:prstGeom prst="rect">
            <a:avLst/>
          </a:prstGeom>
          <a:noFill/>
          <a:ln w="9525">
            <a:noFill/>
            <a:miter lim="800000"/>
            <a:headEnd/>
            <a:tailEnd/>
          </a:ln>
        </p:spPr>
        <p:txBody>
          <a:bodyPr wrap="none">
            <a:spAutoFit/>
          </a:bodyPr>
          <a:lstStyle/>
          <a:p>
            <a:endParaRPr lang="en-US"/>
          </a:p>
        </p:txBody>
      </p:sp>
      <p:sp>
        <p:nvSpPr>
          <p:cNvPr id="31749" name="Rectangle 18"/>
          <p:cNvSpPr>
            <a:spLocks noChangeArrowheads="1"/>
          </p:cNvSpPr>
          <p:nvPr/>
        </p:nvSpPr>
        <p:spPr bwMode="auto">
          <a:xfrm>
            <a:off x="53975" y="-11113"/>
            <a:ext cx="7897813" cy="461963"/>
          </a:xfrm>
          <a:prstGeom prst="rect">
            <a:avLst/>
          </a:prstGeom>
          <a:noFill/>
          <a:ln w="9525">
            <a:noFill/>
            <a:miter lim="800000"/>
            <a:headEnd/>
            <a:tailEnd/>
          </a:ln>
        </p:spPr>
        <p:txBody>
          <a:bodyPr wrap="none">
            <a:spAutoFit/>
          </a:bodyPr>
          <a:lstStyle/>
          <a:p>
            <a:r>
              <a:rPr lang="en-US" b="1" u="sng"/>
              <a:t>Atmospheric absoption by atmospheric constituents</a:t>
            </a:r>
            <a:endParaRPr lang="en-US"/>
          </a:p>
        </p:txBody>
      </p:sp>
      <p:sp>
        <p:nvSpPr>
          <p:cNvPr id="31750" name="Rectangle 19"/>
          <p:cNvSpPr>
            <a:spLocks noChangeArrowheads="1"/>
          </p:cNvSpPr>
          <p:nvPr/>
        </p:nvSpPr>
        <p:spPr bwMode="auto">
          <a:xfrm>
            <a:off x="7396163" y="6583363"/>
            <a:ext cx="1747837" cy="274637"/>
          </a:xfrm>
          <a:prstGeom prst="rect">
            <a:avLst/>
          </a:prstGeom>
          <a:noFill/>
          <a:ln w="9525">
            <a:noFill/>
            <a:miter lim="800000"/>
            <a:headEnd/>
            <a:tailEnd/>
          </a:ln>
        </p:spPr>
        <p:txBody>
          <a:bodyPr wrap="none">
            <a:spAutoFit/>
          </a:bodyPr>
          <a:lstStyle/>
          <a:p>
            <a:r>
              <a:rPr lang="en-US" sz="1200"/>
              <a:t>Peixoto and Oort, 1992</a:t>
            </a:r>
            <a:endParaRPr lang="en-US"/>
          </a:p>
        </p:txBody>
      </p:sp>
      <p:pic>
        <p:nvPicPr>
          <p:cNvPr id="31751" name="Picture 2" descr="crop0005.jpg                                                   000232F6Gerard's Computer              B7464D7A:"/>
          <p:cNvPicPr>
            <a:picLocks noChangeAspect="1" noChangeArrowheads="1"/>
          </p:cNvPicPr>
          <p:nvPr/>
        </p:nvPicPr>
        <p:blipFill>
          <a:blip r:embed="rId2">
            <a:lum bright="-12000" contrast="30000"/>
          </a:blip>
          <a:srcRect t="71976" b="4172"/>
          <a:stretch>
            <a:fillRect/>
          </a:stretch>
        </p:blipFill>
        <p:spPr bwMode="auto">
          <a:xfrm rot="10800000">
            <a:off x="1600200" y="685800"/>
            <a:ext cx="5999163" cy="2178050"/>
          </a:xfrm>
          <a:prstGeom prst="rect">
            <a:avLst/>
          </a:prstGeom>
          <a:noFill/>
          <a:ln w="9525">
            <a:noFill/>
            <a:miter lim="800000"/>
            <a:headEnd/>
            <a:tailEnd/>
          </a:ln>
        </p:spPr>
      </p:pic>
      <p:sp>
        <p:nvSpPr>
          <p:cNvPr id="31752" name="TextBox 20"/>
          <p:cNvSpPr txBox="1">
            <a:spLocks noChangeArrowheads="1"/>
          </p:cNvSpPr>
          <p:nvPr/>
        </p:nvSpPr>
        <p:spPr bwMode="auto">
          <a:xfrm>
            <a:off x="7315200" y="762000"/>
            <a:ext cx="1941513" cy="1938338"/>
          </a:xfrm>
          <a:prstGeom prst="rect">
            <a:avLst/>
          </a:prstGeom>
          <a:noFill/>
          <a:ln w="9525">
            <a:noFill/>
            <a:miter lim="800000"/>
            <a:headEnd/>
            <a:tailEnd/>
          </a:ln>
        </p:spPr>
        <p:txBody>
          <a:bodyPr wrap="none">
            <a:spAutoFit/>
          </a:bodyPr>
          <a:lstStyle/>
          <a:p>
            <a:r>
              <a:rPr lang="en-US"/>
              <a:t>solar &amp;</a:t>
            </a:r>
          </a:p>
          <a:p>
            <a:r>
              <a:rPr lang="en-US"/>
              <a:t>terrestrial</a:t>
            </a:r>
          </a:p>
          <a:p>
            <a:r>
              <a:rPr lang="en-US"/>
              <a:t>emissions </a:t>
            </a:r>
          </a:p>
          <a:p>
            <a:r>
              <a:rPr lang="en-US"/>
              <a:t>as a function </a:t>
            </a:r>
          </a:p>
          <a:p>
            <a:r>
              <a:rPr lang="en-US"/>
              <a:t>of wavelength</a:t>
            </a:r>
          </a:p>
        </p:txBody>
      </p:sp>
      <p:sp>
        <p:nvSpPr>
          <p:cNvPr id="31753" name="TextBox 21"/>
          <p:cNvSpPr txBox="1">
            <a:spLocks noChangeArrowheads="1"/>
          </p:cNvSpPr>
          <p:nvPr/>
        </p:nvSpPr>
        <p:spPr bwMode="auto">
          <a:xfrm>
            <a:off x="838200" y="2895600"/>
            <a:ext cx="1004888" cy="461963"/>
          </a:xfrm>
          <a:prstGeom prst="rect">
            <a:avLst/>
          </a:prstGeom>
          <a:noFill/>
          <a:ln w="9525">
            <a:noFill/>
            <a:miter lim="800000"/>
            <a:headEnd/>
            <a:tailEnd/>
          </a:ln>
        </p:spPr>
        <p:txBody>
          <a:bodyPr wrap="none">
            <a:spAutoFit/>
          </a:bodyPr>
          <a:lstStyle/>
          <a:p>
            <a:r>
              <a:rPr lang="en-US"/>
              <a:t>100%-</a:t>
            </a:r>
          </a:p>
        </p:txBody>
      </p:sp>
      <p:sp>
        <p:nvSpPr>
          <p:cNvPr id="31754" name="TextBox 22"/>
          <p:cNvSpPr txBox="1">
            <a:spLocks noChangeArrowheads="1"/>
          </p:cNvSpPr>
          <p:nvPr/>
        </p:nvSpPr>
        <p:spPr bwMode="auto">
          <a:xfrm>
            <a:off x="1131888" y="3352800"/>
            <a:ext cx="696912" cy="461963"/>
          </a:xfrm>
          <a:prstGeom prst="rect">
            <a:avLst/>
          </a:prstGeom>
          <a:noFill/>
          <a:ln w="9525">
            <a:noFill/>
            <a:miter lim="800000"/>
            <a:headEnd/>
            <a:tailEnd/>
          </a:ln>
        </p:spPr>
        <p:txBody>
          <a:bodyPr wrap="none">
            <a:spAutoFit/>
          </a:bodyPr>
          <a:lstStyle/>
          <a:p>
            <a:r>
              <a:rPr lang="en-US"/>
              <a:t>0%-</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9396" name="Picture 4"/>
          <p:cNvPicPr>
            <a:picLocks noChangeAspect="1" noChangeArrowheads="1"/>
          </p:cNvPicPr>
          <p:nvPr/>
        </p:nvPicPr>
        <p:blipFill>
          <a:blip r:embed="rId2" cstate="print"/>
          <a:srcRect/>
          <a:stretch>
            <a:fillRect/>
          </a:stretch>
        </p:blipFill>
        <p:spPr bwMode="auto">
          <a:xfrm>
            <a:off x="1241425" y="0"/>
            <a:ext cx="6661150" cy="6858000"/>
          </a:xfrm>
          <a:prstGeom prst="rect">
            <a:avLst/>
          </a:prstGeom>
          <a:noFill/>
          <a:ln w="9525">
            <a:noFill/>
            <a:miter lim="800000"/>
            <a:headEnd/>
            <a:tailEnd/>
          </a:ln>
          <a:effectLst/>
        </p:spPr>
      </p:pic>
      <p:sp>
        <p:nvSpPr>
          <p:cNvPr id="59397" name="Line 5"/>
          <p:cNvSpPr>
            <a:spLocks noChangeShapeType="1"/>
          </p:cNvSpPr>
          <p:nvPr/>
        </p:nvSpPr>
        <p:spPr bwMode="auto">
          <a:xfrm flipV="1">
            <a:off x="6324600" y="1219200"/>
            <a:ext cx="0" cy="4191000"/>
          </a:xfrm>
          <a:prstGeom prst="line">
            <a:avLst/>
          </a:prstGeom>
          <a:noFill/>
          <a:ln w="28575">
            <a:solidFill>
              <a:srgbClr val="FF0000"/>
            </a:solidFill>
            <a:prstDash val="dash"/>
            <a:round/>
            <a:headEnd type="oval" w="med" len="med"/>
            <a:tailEnd type="oval" w="med" len="med"/>
          </a:ln>
          <a:effectLst/>
        </p:spPr>
        <p:txBody>
          <a:bodyPr/>
          <a:lstStyle/>
          <a:p>
            <a:endParaRPr lang="en-US"/>
          </a:p>
        </p:txBody>
      </p:sp>
      <p:sp>
        <p:nvSpPr>
          <p:cNvPr id="59398" name="Line 6"/>
          <p:cNvSpPr>
            <a:spLocks noChangeShapeType="1"/>
          </p:cNvSpPr>
          <p:nvPr/>
        </p:nvSpPr>
        <p:spPr bwMode="auto">
          <a:xfrm flipV="1">
            <a:off x="6477000" y="1219200"/>
            <a:ext cx="0" cy="4191000"/>
          </a:xfrm>
          <a:prstGeom prst="line">
            <a:avLst/>
          </a:prstGeom>
          <a:noFill/>
          <a:ln w="28575">
            <a:solidFill>
              <a:srgbClr val="FF0000"/>
            </a:solidFill>
            <a:prstDash val="dash"/>
            <a:round/>
            <a:headEnd type="oval" w="med" len="med"/>
            <a:tailEnd type="oval" w="med" len="med"/>
          </a:ln>
          <a:effectLst/>
        </p:spPr>
        <p:txBody>
          <a:bodyPr/>
          <a:lstStyle/>
          <a:p>
            <a:endParaRPr lang="en-US"/>
          </a:p>
        </p:txBody>
      </p:sp>
      <p:sp>
        <p:nvSpPr>
          <p:cNvPr id="59399" name="Text Box 7"/>
          <p:cNvSpPr txBox="1">
            <a:spLocks noChangeArrowheads="1"/>
          </p:cNvSpPr>
          <p:nvPr/>
        </p:nvSpPr>
        <p:spPr bwMode="auto">
          <a:xfrm>
            <a:off x="609600" y="762000"/>
            <a:ext cx="6165850" cy="366713"/>
          </a:xfrm>
          <a:prstGeom prst="rect">
            <a:avLst/>
          </a:prstGeom>
          <a:noFill/>
          <a:ln w="9525">
            <a:noFill/>
            <a:miter lim="800000"/>
            <a:headEnd/>
            <a:tailEnd/>
          </a:ln>
          <a:effectLst/>
        </p:spPr>
        <p:txBody>
          <a:bodyPr wrap="none">
            <a:spAutoFit/>
          </a:bodyPr>
          <a:lstStyle/>
          <a:p>
            <a:r>
              <a:rPr lang="es-VE" dirty="0" err="1">
                <a:solidFill>
                  <a:srgbClr val="FF0000"/>
                </a:solidFill>
              </a:rPr>
              <a:t>Absorptivity</a:t>
            </a:r>
            <a:r>
              <a:rPr lang="es-VE" dirty="0">
                <a:solidFill>
                  <a:srgbClr val="FF0000"/>
                </a:solidFill>
              </a:rPr>
              <a:t> </a:t>
            </a:r>
            <a:r>
              <a:rPr lang="es-VE" dirty="0" err="1">
                <a:solidFill>
                  <a:srgbClr val="FF0000"/>
                </a:solidFill>
              </a:rPr>
              <a:t>is</a:t>
            </a:r>
            <a:r>
              <a:rPr lang="es-VE" dirty="0">
                <a:solidFill>
                  <a:srgbClr val="FF0000"/>
                </a:solidFill>
              </a:rPr>
              <a:t> </a:t>
            </a:r>
            <a:r>
              <a:rPr lang="es-VE" dirty="0" err="1">
                <a:solidFill>
                  <a:srgbClr val="FF0000"/>
                </a:solidFill>
              </a:rPr>
              <a:t>very</a:t>
            </a:r>
            <a:r>
              <a:rPr lang="es-VE" dirty="0">
                <a:solidFill>
                  <a:srgbClr val="FF0000"/>
                </a:solidFill>
              </a:rPr>
              <a:t> </a:t>
            </a:r>
            <a:r>
              <a:rPr lang="es-VE" dirty="0" err="1">
                <a:solidFill>
                  <a:srgbClr val="FF0000"/>
                </a:solidFill>
              </a:rPr>
              <a:t>low</a:t>
            </a:r>
            <a:r>
              <a:rPr lang="es-VE" dirty="0">
                <a:solidFill>
                  <a:srgbClr val="FF0000"/>
                </a:solidFill>
              </a:rPr>
              <a:t> </a:t>
            </a:r>
            <a:r>
              <a:rPr lang="es-VE" dirty="0" err="1">
                <a:solidFill>
                  <a:srgbClr val="FF0000"/>
                </a:solidFill>
              </a:rPr>
              <a:t>or</a:t>
            </a:r>
            <a:r>
              <a:rPr lang="es-VE" dirty="0">
                <a:solidFill>
                  <a:srgbClr val="FF0000"/>
                </a:solidFill>
              </a:rPr>
              <a:t> </a:t>
            </a:r>
            <a:r>
              <a:rPr lang="es-VE" dirty="0" err="1">
                <a:solidFill>
                  <a:srgbClr val="FF0000"/>
                </a:solidFill>
              </a:rPr>
              <a:t>near</a:t>
            </a:r>
            <a:r>
              <a:rPr lang="es-VE" dirty="0">
                <a:solidFill>
                  <a:srgbClr val="FF0000"/>
                </a:solidFill>
              </a:rPr>
              <a:t> </a:t>
            </a:r>
            <a:r>
              <a:rPr lang="es-VE" dirty="0" err="1">
                <a:solidFill>
                  <a:srgbClr val="FF0000"/>
                </a:solidFill>
              </a:rPr>
              <a:t>zero</a:t>
            </a:r>
            <a:r>
              <a:rPr lang="es-VE" dirty="0">
                <a:solidFill>
                  <a:srgbClr val="FF0000"/>
                </a:solidFill>
              </a:rPr>
              <a:t> in </a:t>
            </a:r>
            <a:r>
              <a:rPr lang="es-VE" i="1" dirty="0" err="1">
                <a:solidFill>
                  <a:srgbClr val="FF0000"/>
                </a:solidFill>
              </a:rPr>
              <a:t>atmospheric</a:t>
            </a:r>
            <a:r>
              <a:rPr lang="es-VE" i="1" dirty="0">
                <a:solidFill>
                  <a:srgbClr val="FF0000"/>
                </a:solidFill>
              </a:rPr>
              <a:t> </a:t>
            </a:r>
            <a:r>
              <a:rPr lang="es-VE" i="1" dirty="0" err="1">
                <a:solidFill>
                  <a:srgbClr val="FF0000"/>
                </a:solidFill>
              </a:rPr>
              <a:t>window</a:t>
            </a:r>
            <a:endParaRPr lang="es-VE" i="1" dirty="0">
              <a:solidFill>
                <a:srgbClr val="FF0000"/>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212725" y="39688"/>
            <a:ext cx="8085138" cy="1552575"/>
          </a:xfrm>
          <a:prstGeom prst="rect">
            <a:avLst/>
          </a:prstGeom>
          <a:noFill/>
          <a:ln w="9525">
            <a:noFill/>
            <a:miter lim="800000"/>
            <a:headEnd/>
            <a:tailEnd/>
          </a:ln>
        </p:spPr>
        <p:txBody>
          <a:bodyPr wrap="none">
            <a:spAutoFit/>
          </a:bodyPr>
          <a:lstStyle/>
          <a:p>
            <a:r>
              <a:rPr lang="en-US" b="1" u="sng"/>
              <a:t>Atmospheric absorption</a:t>
            </a:r>
            <a:endParaRPr lang="en-US"/>
          </a:p>
          <a:p>
            <a:endParaRPr lang="en-US"/>
          </a:p>
          <a:p>
            <a:pPr>
              <a:buFontTx/>
              <a:buChar char="•"/>
            </a:pPr>
            <a:r>
              <a:rPr lang="en-US"/>
              <a:t> Shortwave (i.e. solar) radiation measured from the top of </a:t>
            </a:r>
          </a:p>
          <a:p>
            <a:r>
              <a:rPr lang="en-US"/>
              <a:t>	atmosphere and from the ground. </a:t>
            </a:r>
          </a:p>
        </p:txBody>
      </p:sp>
      <p:pic>
        <p:nvPicPr>
          <p:cNvPr id="33795" name="Picture 4" descr="crop0004.jpg                                                   000232F6Gerard's Computer              B7464D7A:"/>
          <p:cNvPicPr>
            <a:picLocks noChangeAspect="1" noChangeArrowheads="1"/>
          </p:cNvPicPr>
          <p:nvPr/>
        </p:nvPicPr>
        <p:blipFill>
          <a:blip r:embed="rId2">
            <a:lum bright="-6000" contrast="36000"/>
          </a:blip>
          <a:srcRect b="21410"/>
          <a:stretch>
            <a:fillRect/>
          </a:stretch>
        </p:blipFill>
        <p:spPr bwMode="auto">
          <a:xfrm>
            <a:off x="0" y="1828800"/>
            <a:ext cx="5126038" cy="4419600"/>
          </a:xfrm>
          <a:prstGeom prst="rect">
            <a:avLst/>
          </a:prstGeom>
          <a:noFill/>
          <a:ln w="9525">
            <a:noFill/>
            <a:miter lim="800000"/>
            <a:headEnd/>
            <a:tailEnd/>
          </a:ln>
        </p:spPr>
      </p:pic>
      <p:sp>
        <p:nvSpPr>
          <p:cNvPr id="33796" name="Rectangle 5"/>
          <p:cNvSpPr>
            <a:spLocks noChangeArrowheads="1"/>
          </p:cNvSpPr>
          <p:nvPr/>
        </p:nvSpPr>
        <p:spPr bwMode="auto">
          <a:xfrm>
            <a:off x="7396163" y="6583363"/>
            <a:ext cx="1747837" cy="274637"/>
          </a:xfrm>
          <a:prstGeom prst="rect">
            <a:avLst/>
          </a:prstGeom>
          <a:noFill/>
          <a:ln w="9525">
            <a:noFill/>
            <a:miter lim="800000"/>
            <a:headEnd/>
            <a:tailEnd/>
          </a:ln>
        </p:spPr>
        <p:txBody>
          <a:bodyPr wrap="none">
            <a:spAutoFit/>
          </a:bodyPr>
          <a:lstStyle/>
          <a:p>
            <a:r>
              <a:rPr lang="en-US" sz="1200"/>
              <a:t>Peixoto and Oort, 1992</a:t>
            </a:r>
          </a:p>
        </p:txBody>
      </p:sp>
      <p:sp>
        <p:nvSpPr>
          <p:cNvPr id="33797" name="TextBox 6"/>
          <p:cNvSpPr txBox="1">
            <a:spLocks noChangeArrowheads="1"/>
          </p:cNvSpPr>
          <p:nvPr/>
        </p:nvSpPr>
        <p:spPr bwMode="auto">
          <a:xfrm>
            <a:off x="5181600" y="2057400"/>
            <a:ext cx="3867150" cy="2586038"/>
          </a:xfrm>
          <a:prstGeom prst="rect">
            <a:avLst/>
          </a:prstGeom>
          <a:noFill/>
          <a:ln w="9525">
            <a:noFill/>
            <a:miter lim="800000"/>
            <a:headEnd/>
            <a:tailEnd/>
          </a:ln>
        </p:spPr>
        <p:txBody>
          <a:bodyPr wrap="none">
            <a:spAutoFit/>
          </a:bodyPr>
          <a:lstStyle/>
          <a:p>
            <a:r>
              <a:rPr lang="en-US" sz="1800"/>
              <a:t>The (clear) atmosphere is not totally </a:t>
            </a:r>
          </a:p>
          <a:p>
            <a:r>
              <a:rPr lang="en-US" sz="1800"/>
              <a:t>transparent to solar radiation:</a:t>
            </a:r>
          </a:p>
          <a:p>
            <a:endParaRPr lang="en-US" sz="1800"/>
          </a:p>
          <a:p>
            <a:pPr>
              <a:buFontTx/>
              <a:buChar char="-"/>
            </a:pPr>
            <a:r>
              <a:rPr lang="en-US" sz="1800"/>
              <a:t> back scatter by dust, aerosols</a:t>
            </a:r>
          </a:p>
          <a:p>
            <a:pPr>
              <a:buFontTx/>
              <a:buChar char="-"/>
            </a:pPr>
            <a:endParaRPr lang="en-US" sz="1800"/>
          </a:p>
          <a:p>
            <a:pPr>
              <a:buFontTx/>
              <a:buChar char="-"/>
            </a:pPr>
            <a:r>
              <a:rPr lang="en-US" sz="1800"/>
              <a:t> absorption by constituent gases</a:t>
            </a:r>
          </a:p>
          <a:p>
            <a:pPr>
              <a:buFontTx/>
              <a:buChar char="-"/>
            </a:pPr>
            <a:endParaRPr lang="en-US" sz="1800"/>
          </a:p>
          <a:p>
            <a:pPr>
              <a:buFontTx/>
              <a:buChar char="-"/>
            </a:pPr>
            <a:r>
              <a:rPr lang="en-US" sz="1800"/>
              <a:t> amount varies as a function of </a:t>
            </a:r>
          </a:p>
          <a:p>
            <a:r>
              <a:rPr lang="en-US" sz="1800"/>
              <a:t> wavelength</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301625" y="228600"/>
            <a:ext cx="8510588" cy="609600"/>
          </a:xfrm>
        </p:spPr>
        <p:txBody>
          <a:bodyPr/>
          <a:lstStyle/>
          <a:p>
            <a:pPr eaLnBrk="1" hangingPunct="1">
              <a:defRPr/>
            </a:pPr>
            <a:r>
              <a:rPr lang="en-US" sz="2800" dirty="0" smtClean="0">
                <a:solidFill>
                  <a:srgbClr val="FFC000"/>
                </a:solidFill>
              </a:rPr>
              <a:t>How </a:t>
            </a:r>
            <a:r>
              <a:rPr lang="en-US" sz="2800" dirty="0" err="1" smtClean="0">
                <a:solidFill>
                  <a:srgbClr val="FFC000"/>
                </a:solidFill>
              </a:rPr>
              <a:t>gh</a:t>
            </a:r>
            <a:r>
              <a:rPr lang="en-US" sz="2800" dirty="0" smtClean="0">
                <a:solidFill>
                  <a:srgbClr val="FFC000"/>
                </a:solidFill>
              </a:rPr>
              <a:t> gases interact with IR (page 32)</a:t>
            </a:r>
            <a:endParaRPr lang="en-US" dirty="0" smtClean="0">
              <a:solidFill>
                <a:srgbClr val="FFC000"/>
              </a:solidFill>
            </a:endParaRPr>
          </a:p>
        </p:txBody>
      </p:sp>
      <p:sp>
        <p:nvSpPr>
          <p:cNvPr id="60419" name="Rectangle 3"/>
          <p:cNvSpPr>
            <a:spLocks noGrp="1" noRot="1" noChangeArrowheads="1"/>
          </p:cNvSpPr>
          <p:nvPr>
            <p:ph type="body" idx="1"/>
          </p:nvPr>
        </p:nvSpPr>
        <p:spPr>
          <a:xfrm>
            <a:off x="304800" y="914400"/>
            <a:ext cx="8540750" cy="5184775"/>
          </a:xfrm>
        </p:spPr>
        <p:txBody>
          <a:bodyPr/>
          <a:lstStyle/>
          <a:p>
            <a:pPr eaLnBrk="1" hangingPunct="1">
              <a:buFont typeface="Wingdings" pitchFamily="-96" charset="2"/>
              <a:buChar char="§"/>
              <a:defRPr/>
            </a:pPr>
            <a:r>
              <a:rPr lang="en-US" sz="2400" dirty="0" smtClean="0">
                <a:solidFill>
                  <a:srgbClr val="FF0000"/>
                </a:solidFill>
              </a:rPr>
              <a:t>Gases are not good blackbodies! </a:t>
            </a:r>
          </a:p>
          <a:p>
            <a:pPr eaLnBrk="1" hangingPunct="1">
              <a:buFont typeface="Wingdings" pitchFamily="-96" charset="2"/>
              <a:buChar char="§"/>
              <a:defRPr/>
            </a:pPr>
            <a:r>
              <a:rPr lang="en-US" sz="2000" dirty="0" smtClean="0">
                <a:solidFill>
                  <a:schemeClr val="hlink"/>
                </a:solidFill>
              </a:rPr>
              <a:t>Very choosy about what wavelengths they absorb and emit.</a:t>
            </a:r>
          </a:p>
          <a:p>
            <a:pPr eaLnBrk="1" hangingPunct="1">
              <a:buFont typeface="Wingdings" pitchFamily="-96" charset="2"/>
              <a:buChar char="§"/>
              <a:defRPr/>
            </a:pPr>
            <a:r>
              <a:rPr lang="en-US" sz="2000" dirty="0" smtClean="0">
                <a:solidFill>
                  <a:schemeClr val="hlink"/>
                </a:solidFill>
              </a:rPr>
              <a:t>Blackbody spectra for Earth - T ranges from hot summer day to cold upper </a:t>
            </a:r>
            <a:r>
              <a:rPr lang="en-US" sz="2000" dirty="0" err="1" smtClean="0">
                <a:solidFill>
                  <a:schemeClr val="hlink"/>
                </a:solidFill>
              </a:rPr>
              <a:t>atm</a:t>
            </a:r>
            <a:r>
              <a:rPr lang="en-US" sz="2000" dirty="0" smtClean="0">
                <a:solidFill>
                  <a:schemeClr val="hlink"/>
                </a:solidFill>
              </a:rPr>
              <a:t> (model generated data)</a:t>
            </a:r>
            <a:endParaRPr lang="en-US" sz="2000" dirty="0" smtClean="0"/>
          </a:p>
          <a:p>
            <a:pPr eaLnBrk="1" hangingPunct="1">
              <a:buFont typeface="Wingdings" pitchFamily="-96" charset="2"/>
              <a:buChar char="§"/>
              <a:defRPr/>
            </a:pPr>
            <a:endParaRPr lang="en-US" sz="2400" dirty="0" smtClean="0"/>
          </a:p>
        </p:txBody>
      </p:sp>
      <p:sp>
        <p:nvSpPr>
          <p:cNvPr id="16388" name="Text Box 16"/>
          <p:cNvSpPr txBox="1">
            <a:spLocks noChangeArrowheads="1"/>
          </p:cNvSpPr>
          <p:nvPr/>
        </p:nvSpPr>
        <p:spPr bwMode="auto">
          <a:xfrm>
            <a:off x="152400" y="4800600"/>
            <a:ext cx="3276600" cy="1754326"/>
          </a:xfrm>
          <a:prstGeom prst="rect">
            <a:avLst/>
          </a:prstGeom>
          <a:noFill/>
          <a:ln w="9525">
            <a:noFill/>
            <a:miter lim="800000"/>
            <a:headEnd/>
            <a:tailEnd/>
          </a:ln>
        </p:spPr>
        <p:txBody>
          <a:bodyPr>
            <a:spAutoFit/>
          </a:bodyPr>
          <a:lstStyle/>
          <a:p>
            <a:r>
              <a:rPr lang="en-US" altLang="en-US" sz="1800" b="1" dirty="0">
                <a:solidFill>
                  <a:schemeClr val="folHlink"/>
                </a:solidFill>
              </a:rPr>
              <a:t>CH</a:t>
            </a:r>
            <a:r>
              <a:rPr lang="en-US" altLang="en-US" sz="1800" b="1" baseline="-25000" dirty="0">
                <a:solidFill>
                  <a:schemeClr val="folHlink"/>
                </a:solidFill>
              </a:rPr>
              <a:t>4</a:t>
            </a:r>
            <a:r>
              <a:rPr lang="en-US" altLang="en-US" sz="1800" b="1" dirty="0">
                <a:solidFill>
                  <a:schemeClr val="folHlink"/>
                </a:solidFill>
              </a:rPr>
              <a:t> – 1300 cycle/cm </a:t>
            </a:r>
            <a:r>
              <a:rPr lang="en-US" altLang="en-US" sz="1800" dirty="0">
                <a:solidFill>
                  <a:srgbClr val="FF0000"/>
                </a:solidFill>
              </a:rPr>
              <a:t>(</a:t>
            </a:r>
            <a:r>
              <a:rPr lang="en-US" altLang="en-US" sz="1800" b="1" dirty="0">
                <a:solidFill>
                  <a:srgbClr val="FF0000"/>
                </a:solidFill>
              </a:rPr>
              <a:t>8 </a:t>
            </a:r>
            <a:r>
              <a:rPr lang="en-US" altLang="en-US" sz="1800" b="1" dirty="0">
                <a:solidFill>
                  <a:srgbClr val="FF0000"/>
                </a:solidFill>
                <a:latin typeface="Symbol" pitchFamily="18" charset="2"/>
              </a:rPr>
              <a:t>m</a:t>
            </a:r>
            <a:r>
              <a:rPr lang="en-US" altLang="en-US" sz="1800" b="1" dirty="0">
                <a:solidFill>
                  <a:srgbClr val="FF0000"/>
                </a:solidFill>
              </a:rPr>
              <a:t>m)</a:t>
            </a:r>
            <a:endParaRPr lang="en-US" altLang="en-US" sz="1800" dirty="0">
              <a:solidFill>
                <a:srgbClr val="FF0000"/>
              </a:solidFill>
            </a:endParaRPr>
          </a:p>
          <a:p>
            <a:endParaRPr lang="en-US" altLang="en-US" sz="1800" dirty="0"/>
          </a:p>
          <a:p>
            <a:r>
              <a:rPr lang="en-US" altLang="en-US" sz="1800" dirty="0"/>
              <a:t>CO2 effects outgoing IR more because there’s more IR energy at 700 cycle/cm </a:t>
            </a:r>
            <a:r>
              <a:rPr lang="en-US" altLang="en-US" sz="1800" dirty="0">
                <a:solidFill>
                  <a:srgbClr val="FF0000"/>
                </a:solidFill>
              </a:rPr>
              <a:t>(</a:t>
            </a:r>
            <a:r>
              <a:rPr lang="en-US" altLang="en-US" sz="1800" b="1" dirty="0">
                <a:solidFill>
                  <a:srgbClr val="FF0000"/>
                </a:solidFill>
              </a:rPr>
              <a:t>14 </a:t>
            </a:r>
            <a:r>
              <a:rPr lang="en-US" altLang="en-US" sz="1800" b="1" dirty="0">
                <a:solidFill>
                  <a:srgbClr val="FF0000"/>
                </a:solidFill>
                <a:latin typeface="Symbol" pitchFamily="18" charset="2"/>
              </a:rPr>
              <a:t>m</a:t>
            </a:r>
            <a:r>
              <a:rPr lang="en-US" altLang="en-US" sz="1800" b="1" dirty="0">
                <a:solidFill>
                  <a:srgbClr val="FF0000"/>
                </a:solidFill>
              </a:rPr>
              <a:t>m)</a:t>
            </a:r>
            <a:endParaRPr lang="en-US" altLang="en-US" sz="1800" dirty="0"/>
          </a:p>
        </p:txBody>
      </p:sp>
      <p:grpSp>
        <p:nvGrpSpPr>
          <p:cNvPr id="2" name="Group 18"/>
          <p:cNvGrpSpPr>
            <a:grpSpLocks/>
          </p:cNvGrpSpPr>
          <p:nvPr/>
        </p:nvGrpSpPr>
        <p:grpSpPr bwMode="auto">
          <a:xfrm>
            <a:off x="152400" y="2743200"/>
            <a:ext cx="8001000" cy="3703638"/>
            <a:chOff x="96" y="1728"/>
            <a:chExt cx="5040" cy="2333"/>
          </a:xfrm>
        </p:grpSpPr>
        <p:pic>
          <p:nvPicPr>
            <p:cNvPr id="16392" name="Picture 4" descr="ar04f03"/>
            <p:cNvPicPr>
              <a:picLocks noChangeAspect="1" noChangeArrowheads="1"/>
            </p:cNvPicPr>
            <p:nvPr/>
          </p:nvPicPr>
          <p:blipFill>
            <a:blip r:embed="rId2" cstate="print"/>
            <a:srcRect/>
            <a:stretch>
              <a:fillRect/>
            </a:stretch>
          </p:blipFill>
          <p:spPr bwMode="auto">
            <a:xfrm>
              <a:off x="2112" y="1728"/>
              <a:ext cx="3024" cy="2328"/>
            </a:xfrm>
            <a:prstGeom prst="rect">
              <a:avLst/>
            </a:prstGeom>
            <a:noFill/>
            <a:ln w="9525">
              <a:noFill/>
              <a:miter lim="800000"/>
              <a:headEnd/>
              <a:tailEnd/>
            </a:ln>
          </p:spPr>
        </p:pic>
        <p:sp>
          <p:nvSpPr>
            <p:cNvPr id="16393" name="Freeform 5"/>
            <p:cNvSpPr>
              <a:spLocks/>
            </p:cNvSpPr>
            <p:nvPr/>
          </p:nvSpPr>
          <p:spPr bwMode="auto">
            <a:xfrm rot="692552">
              <a:off x="1248" y="2832"/>
              <a:ext cx="1626" cy="322"/>
            </a:xfrm>
            <a:custGeom>
              <a:avLst/>
              <a:gdLst>
                <a:gd name="T0" fmla="*/ 378 w 1728"/>
                <a:gd name="T1" fmla="*/ 0 h 1"/>
                <a:gd name="T2" fmla="*/ 0 w 1728"/>
                <a:gd name="T3" fmla="*/ 0 h 1"/>
                <a:gd name="T4" fmla="*/ 0 60000 65536"/>
                <a:gd name="T5" fmla="*/ 0 60000 65536"/>
                <a:gd name="T6" fmla="*/ 0 w 1728"/>
                <a:gd name="T7" fmla="*/ 0 h 1"/>
                <a:gd name="T8" fmla="*/ 1728 w 1728"/>
                <a:gd name="T9" fmla="*/ 1 h 1"/>
              </a:gdLst>
              <a:ahLst/>
              <a:cxnLst>
                <a:cxn ang="T4">
                  <a:pos x="T0" y="T1"/>
                </a:cxn>
                <a:cxn ang="T5">
                  <a:pos x="T2" y="T3"/>
                </a:cxn>
              </a:cxnLst>
              <a:rect l="T6" t="T7" r="T8" b="T9"/>
              <a:pathLst>
                <a:path w="1728" h="1">
                  <a:moveTo>
                    <a:pt x="1728" y="0"/>
                  </a:moveTo>
                  <a:cubicBezTo>
                    <a:pt x="1728" y="0"/>
                    <a:pt x="864" y="0"/>
                    <a:pt x="0" y="0"/>
                  </a:cubicBezTo>
                </a:path>
              </a:pathLst>
            </a:custGeom>
            <a:solidFill>
              <a:srgbClr val="FF0000"/>
            </a:solidFill>
            <a:ln w="22225">
              <a:solidFill>
                <a:srgbClr val="FF0B1E"/>
              </a:solidFill>
              <a:round/>
              <a:headEnd type="triangle" w="med" len="med"/>
              <a:tailEnd/>
            </a:ln>
          </p:spPr>
          <p:txBody>
            <a:bodyPr/>
            <a:lstStyle/>
            <a:p>
              <a:endParaRPr lang="en-US"/>
            </a:p>
          </p:txBody>
        </p:sp>
        <p:sp>
          <p:nvSpPr>
            <p:cNvPr id="16394" name="Text Box 6"/>
            <p:cNvSpPr txBox="1">
              <a:spLocks noChangeArrowheads="1"/>
            </p:cNvSpPr>
            <p:nvPr/>
          </p:nvSpPr>
          <p:spPr bwMode="auto">
            <a:xfrm>
              <a:off x="96" y="2016"/>
              <a:ext cx="1488" cy="766"/>
            </a:xfrm>
            <a:prstGeom prst="rect">
              <a:avLst/>
            </a:prstGeom>
            <a:noFill/>
            <a:ln w="25400">
              <a:solidFill>
                <a:srgbClr val="FF0B1E"/>
              </a:solidFill>
              <a:miter lim="800000"/>
              <a:headEnd/>
              <a:tailEnd/>
            </a:ln>
          </p:spPr>
          <p:txBody>
            <a:bodyPr>
              <a:spAutoFit/>
            </a:bodyPr>
            <a:lstStyle/>
            <a:p>
              <a:r>
                <a:rPr lang="en-US" altLang="en-US" sz="1800" dirty="0">
                  <a:solidFill>
                    <a:srgbClr val="FF0B1E"/>
                  </a:solidFill>
                </a:rPr>
                <a:t>Jagged curve – IR light measured by a spectrophotometer looking down</a:t>
              </a:r>
            </a:p>
          </p:txBody>
        </p:sp>
        <p:sp>
          <p:nvSpPr>
            <p:cNvPr id="16395" name="Freeform 9"/>
            <p:cNvSpPr>
              <a:spLocks/>
            </p:cNvSpPr>
            <p:nvPr/>
          </p:nvSpPr>
          <p:spPr bwMode="auto">
            <a:xfrm>
              <a:off x="3696" y="3120"/>
              <a:ext cx="384" cy="48"/>
            </a:xfrm>
            <a:custGeom>
              <a:avLst/>
              <a:gdLst>
                <a:gd name="T0" fmla="*/ 0 w 336"/>
                <a:gd name="T1" fmla="*/ 0 h 1"/>
                <a:gd name="T2" fmla="*/ 9481 w 336"/>
                <a:gd name="T3" fmla="*/ 0 h 1"/>
                <a:gd name="T4" fmla="*/ 0 60000 65536"/>
                <a:gd name="T5" fmla="*/ 0 60000 65536"/>
                <a:gd name="T6" fmla="*/ 0 w 336"/>
                <a:gd name="T7" fmla="*/ 0 h 1"/>
                <a:gd name="T8" fmla="*/ 336 w 336"/>
                <a:gd name="T9" fmla="*/ 1 h 1"/>
              </a:gdLst>
              <a:ahLst/>
              <a:cxnLst>
                <a:cxn ang="T4">
                  <a:pos x="T0" y="T1"/>
                </a:cxn>
                <a:cxn ang="T5">
                  <a:pos x="T2" y="T3"/>
                </a:cxn>
              </a:cxnLst>
              <a:rect l="T6" t="T7" r="T8" b="T9"/>
              <a:pathLst>
                <a:path w="336" h="1">
                  <a:moveTo>
                    <a:pt x="0" y="0"/>
                  </a:moveTo>
                  <a:cubicBezTo>
                    <a:pt x="0" y="0"/>
                    <a:pt x="168" y="0"/>
                    <a:pt x="336" y="0"/>
                  </a:cubicBezTo>
                </a:path>
              </a:pathLst>
            </a:custGeom>
            <a:solidFill>
              <a:schemeClr val="accent1"/>
            </a:solidFill>
            <a:ln w="38100">
              <a:solidFill>
                <a:schemeClr val="accent1"/>
              </a:solidFill>
              <a:round/>
              <a:headEnd type="triangle" w="med" len="med"/>
              <a:tailEnd type="triangle" w="med" len="med"/>
            </a:ln>
          </p:spPr>
          <p:txBody>
            <a:bodyPr/>
            <a:lstStyle/>
            <a:p>
              <a:endParaRPr lang="en-US"/>
            </a:p>
          </p:txBody>
        </p:sp>
        <p:sp>
          <p:nvSpPr>
            <p:cNvPr id="16396" name="Freeform 10"/>
            <p:cNvSpPr>
              <a:spLocks/>
            </p:cNvSpPr>
            <p:nvPr/>
          </p:nvSpPr>
          <p:spPr bwMode="auto">
            <a:xfrm flipV="1">
              <a:off x="4224" y="3456"/>
              <a:ext cx="288" cy="48"/>
            </a:xfrm>
            <a:custGeom>
              <a:avLst/>
              <a:gdLst>
                <a:gd name="T0" fmla="*/ 0 w 336"/>
                <a:gd name="T1" fmla="*/ 0 h 1"/>
                <a:gd name="T2" fmla="*/ 7 w 336"/>
                <a:gd name="T3" fmla="*/ 0 h 1"/>
                <a:gd name="T4" fmla="*/ 0 60000 65536"/>
                <a:gd name="T5" fmla="*/ 0 60000 65536"/>
                <a:gd name="T6" fmla="*/ 0 w 336"/>
                <a:gd name="T7" fmla="*/ 0 h 1"/>
                <a:gd name="T8" fmla="*/ 336 w 336"/>
                <a:gd name="T9" fmla="*/ 1 h 1"/>
              </a:gdLst>
              <a:ahLst/>
              <a:cxnLst>
                <a:cxn ang="T4">
                  <a:pos x="T0" y="T1"/>
                </a:cxn>
                <a:cxn ang="T5">
                  <a:pos x="T2" y="T3"/>
                </a:cxn>
              </a:cxnLst>
              <a:rect l="T6" t="T7" r="T8" b="T9"/>
              <a:pathLst>
                <a:path w="336" h="1">
                  <a:moveTo>
                    <a:pt x="0" y="0"/>
                  </a:moveTo>
                  <a:cubicBezTo>
                    <a:pt x="0" y="0"/>
                    <a:pt x="168" y="0"/>
                    <a:pt x="336" y="0"/>
                  </a:cubicBezTo>
                </a:path>
              </a:pathLst>
            </a:custGeom>
            <a:solidFill>
              <a:schemeClr val="accent1"/>
            </a:solidFill>
            <a:ln w="38100">
              <a:solidFill>
                <a:schemeClr val="accent1"/>
              </a:solidFill>
              <a:round/>
              <a:headEnd type="triangle" w="med" len="med"/>
              <a:tailEnd type="triangle" w="med" len="med"/>
            </a:ln>
          </p:spPr>
          <p:txBody>
            <a:bodyPr/>
            <a:lstStyle/>
            <a:p>
              <a:endParaRPr lang="en-US"/>
            </a:p>
          </p:txBody>
        </p:sp>
        <p:sp>
          <p:nvSpPr>
            <p:cNvPr id="16397" name="Text Box 12"/>
            <p:cNvSpPr txBox="1">
              <a:spLocks noChangeArrowheads="1"/>
            </p:cNvSpPr>
            <p:nvPr/>
          </p:nvSpPr>
          <p:spPr bwMode="auto">
            <a:xfrm>
              <a:off x="4464" y="3887"/>
              <a:ext cx="416" cy="173"/>
            </a:xfrm>
            <a:prstGeom prst="rect">
              <a:avLst/>
            </a:prstGeom>
            <a:noFill/>
            <a:ln w="9525">
              <a:noFill/>
              <a:miter lim="800000"/>
              <a:headEnd/>
              <a:tailEnd/>
            </a:ln>
          </p:spPr>
          <p:txBody>
            <a:bodyPr wrap="none">
              <a:spAutoFit/>
            </a:bodyPr>
            <a:lstStyle/>
            <a:p>
              <a:r>
                <a:rPr lang="en-US" altLang="en-US" sz="1200" b="1">
                  <a:solidFill>
                    <a:srgbClr val="FF0B1E"/>
                  </a:solidFill>
                </a:rPr>
                <a:t>7.0 </a:t>
              </a:r>
              <a:r>
                <a:rPr lang="en-US" altLang="en-US" sz="1200" b="1">
                  <a:solidFill>
                    <a:srgbClr val="FF0B1E"/>
                  </a:solidFill>
                  <a:latin typeface="Symbol" pitchFamily="18" charset="2"/>
                </a:rPr>
                <a:t>m</a:t>
              </a:r>
              <a:r>
                <a:rPr lang="en-US" altLang="en-US" sz="1200" b="1">
                  <a:solidFill>
                    <a:srgbClr val="FF0B1E"/>
                  </a:solidFill>
                </a:rPr>
                <a:t>m</a:t>
              </a:r>
            </a:p>
          </p:txBody>
        </p:sp>
        <p:sp>
          <p:nvSpPr>
            <p:cNvPr id="16398" name="Text Box 13"/>
            <p:cNvSpPr txBox="1">
              <a:spLocks noChangeArrowheads="1"/>
            </p:cNvSpPr>
            <p:nvPr/>
          </p:nvSpPr>
          <p:spPr bwMode="auto">
            <a:xfrm>
              <a:off x="2592" y="3888"/>
              <a:ext cx="389" cy="173"/>
            </a:xfrm>
            <a:prstGeom prst="rect">
              <a:avLst/>
            </a:prstGeom>
            <a:noFill/>
            <a:ln w="9525">
              <a:noFill/>
              <a:miter lim="800000"/>
              <a:headEnd/>
              <a:tailEnd/>
            </a:ln>
          </p:spPr>
          <p:txBody>
            <a:bodyPr wrap="none">
              <a:spAutoFit/>
            </a:bodyPr>
            <a:lstStyle/>
            <a:p>
              <a:r>
                <a:rPr lang="en-US" altLang="en-US" sz="1200" b="1">
                  <a:solidFill>
                    <a:srgbClr val="FF0B1E"/>
                  </a:solidFill>
                </a:rPr>
                <a:t>50 </a:t>
              </a:r>
              <a:r>
                <a:rPr lang="en-US" altLang="en-US" sz="1200" b="1">
                  <a:solidFill>
                    <a:srgbClr val="FF0B1E"/>
                  </a:solidFill>
                  <a:latin typeface="Symbol" pitchFamily="18" charset="2"/>
                </a:rPr>
                <a:t>m</a:t>
              </a:r>
              <a:r>
                <a:rPr lang="en-US" altLang="en-US" sz="1200" b="1">
                  <a:solidFill>
                    <a:srgbClr val="FF0B1E"/>
                  </a:solidFill>
                </a:rPr>
                <a:t>m</a:t>
              </a:r>
            </a:p>
          </p:txBody>
        </p:sp>
        <p:sp>
          <p:nvSpPr>
            <p:cNvPr id="16399" name="Text Box 14"/>
            <p:cNvSpPr txBox="1">
              <a:spLocks noChangeArrowheads="1"/>
            </p:cNvSpPr>
            <p:nvPr/>
          </p:nvSpPr>
          <p:spPr bwMode="auto">
            <a:xfrm>
              <a:off x="3792" y="3887"/>
              <a:ext cx="389" cy="173"/>
            </a:xfrm>
            <a:prstGeom prst="rect">
              <a:avLst/>
            </a:prstGeom>
            <a:noFill/>
            <a:ln w="9525">
              <a:noFill/>
              <a:miter lim="800000"/>
              <a:headEnd/>
              <a:tailEnd/>
            </a:ln>
          </p:spPr>
          <p:txBody>
            <a:bodyPr wrap="none">
              <a:spAutoFit/>
            </a:bodyPr>
            <a:lstStyle/>
            <a:p>
              <a:r>
                <a:rPr lang="en-US" altLang="en-US" sz="1200" b="1">
                  <a:solidFill>
                    <a:srgbClr val="FF0B1E"/>
                  </a:solidFill>
                </a:rPr>
                <a:t>10 </a:t>
              </a:r>
              <a:r>
                <a:rPr lang="en-US" altLang="en-US" sz="1200" b="1">
                  <a:solidFill>
                    <a:srgbClr val="FF0B1E"/>
                  </a:solidFill>
                  <a:latin typeface="Symbol" pitchFamily="18" charset="2"/>
                </a:rPr>
                <a:t>m</a:t>
              </a:r>
              <a:r>
                <a:rPr lang="en-US" altLang="en-US" sz="1200" b="1">
                  <a:solidFill>
                    <a:srgbClr val="FF0B1E"/>
                  </a:solidFill>
                </a:rPr>
                <a:t>m</a:t>
              </a:r>
            </a:p>
          </p:txBody>
        </p:sp>
        <p:sp>
          <p:nvSpPr>
            <p:cNvPr id="16400" name="Freeform 15"/>
            <p:cNvSpPr>
              <a:spLocks/>
            </p:cNvSpPr>
            <p:nvPr/>
          </p:nvSpPr>
          <p:spPr bwMode="auto">
            <a:xfrm>
              <a:off x="2640" y="2400"/>
              <a:ext cx="2256" cy="1344"/>
            </a:xfrm>
            <a:custGeom>
              <a:avLst/>
              <a:gdLst>
                <a:gd name="T0" fmla="*/ 0 w 2256"/>
                <a:gd name="T1" fmla="*/ 1200 h 1344"/>
                <a:gd name="T2" fmla="*/ 144 w 2256"/>
                <a:gd name="T3" fmla="*/ 912 h 1344"/>
                <a:gd name="T4" fmla="*/ 240 w 2256"/>
                <a:gd name="T5" fmla="*/ 624 h 1344"/>
                <a:gd name="T6" fmla="*/ 480 w 2256"/>
                <a:gd name="T7" fmla="*/ 192 h 1344"/>
                <a:gd name="T8" fmla="*/ 624 w 2256"/>
                <a:gd name="T9" fmla="*/ 48 h 1344"/>
                <a:gd name="T10" fmla="*/ 720 w 2256"/>
                <a:gd name="T11" fmla="*/ 48 h 1344"/>
                <a:gd name="T12" fmla="*/ 1152 w 2256"/>
                <a:gd name="T13" fmla="*/ 336 h 1344"/>
                <a:gd name="T14" fmla="*/ 1632 w 2256"/>
                <a:gd name="T15" fmla="*/ 864 h 1344"/>
                <a:gd name="T16" fmla="*/ 2256 w 2256"/>
                <a:gd name="T17" fmla="*/ 1344 h 1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6"/>
                <a:gd name="T28" fmla="*/ 0 h 1344"/>
                <a:gd name="T29" fmla="*/ 2256 w 2256"/>
                <a:gd name="T30" fmla="*/ 1344 h 13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6" h="1344">
                  <a:moveTo>
                    <a:pt x="0" y="1200"/>
                  </a:moveTo>
                  <a:cubicBezTo>
                    <a:pt x="52" y="1104"/>
                    <a:pt x="104" y="1008"/>
                    <a:pt x="144" y="912"/>
                  </a:cubicBezTo>
                  <a:cubicBezTo>
                    <a:pt x="184" y="816"/>
                    <a:pt x="184" y="744"/>
                    <a:pt x="240" y="624"/>
                  </a:cubicBezTo>
                  <a:cubicBezTo>
                    <a:pt x="296" y="504"/>
                    <a:pt x="416" y="288"/>
                    <a:pt x="480" y="192"/>
                  </a:cubicBezTo>
                  <a:cubicBezTo>
                    <a:pt x="544" y="96"/>
                    <a:pt x="584" y="72"/>
                    <a:pt x="624" y="48"/>
                  </a:cubicBezTo>
                  <a:cubicBezTo>
                    <a:pt x="664" y="24"/>
                    <a:pt x="632" y="0"/>
                    <a:pt x="720" y="48"/>
                  </a:cubicBezTo>
                  <a:cubicBezTo>
                    <a:pt x="808" y="96"/>
                    <a:pt x="1000" y="200"/>
                    <a:pt x="1152" y="336"/>
                  </a:cubicBezTo>
                  <a:cubicBezTo>
                    <a:pt x="1304" y="472"/>
                    <a:pt x="1448" y="696"/>
                    <a:pt x="1632" y="864"/>
                  </a:cubicBezTo>
                  <a:cubicBezTo>
                    <a:pt x="1816" y="1032"/>
                    <a:pt x="2152" y="1264"/>
                    <a:pt x="2256" y="1344"/>
                  </a:cubicBezTo>
                </a:path>
              </a:pathLst>
            </a:custGeom>
            <a:noFill/>
            <a:ln w="38100" cap="flat">
              <a:solidFill>
                <a:srgbClr val="FF0000"/>
              </a:solidFill>
              <a:prstDash val="solid"/>
              <a:round/>
              <a:headEnd/>
              <a:tailEnd/>
            </a:ln>
          </p:spPr>
          <p:txBody>
            <a:bodyPr/>
            <a:lstStyle/>
            <a:p>
              <a:endParaRPr lang="en-US"/>
            </a:p>
          </p:txBody>
        </p:sp>
        <p:sp>
          <p:nvSpPr>
            <p:cNvPr id="16401" name="Rectangle 17"/>
            <p:cNvSpPr>
              <a:spLocks noChangeArrowheads="1"/>
            </p:cNvSpPr>
            <p:nvPr/>
          </p:nvSpPr>
          <p:spPr bwMode="auto">
            <a:xfrm>
              <a:off x="3360" y="3264"/>
              <a:ext cx="336" cy="240"/>
            </a:xfrm>
            <a:prstGeom prst="rect">
              <a:avLst/>
            </a:prstGeom>
            <a:solidFill>
              <a:srgbClr val="FFFF99">
                <a:alpha val="61960"/>
              </a:srgbClr>
            </a:solidFill>
            <a:ln w="15875">
              <a:solidFill>
                <a:srgbClr val="FF0000"/>
              </a:solidFill>
              <a:miter lim="800000"/>
              <a:headEnd/>
              <a:tailEnd/>
            </a:ln>
          </p:spPr>
          <p:txBody>
            <a:bodyPr wrap="none" anchor="ctr"/>
            <a:lstStyle/>
            <a:p>
              <a:endParaRPr lang="en-US" altLang="en-US"/>
            </a:p>
          </p:txBody>
        </p:sp>
      </p:grpSp>
      <p:sp>
        <p:nvSpPr>
          <p:cNvPr id="16390" name="Rectangle 15"/>
          <p:cNvSpPr>
            <a:spLocks noChangeArrowheads="1"/>
          </p:cNvSpPr>
          <p:nvPr/>
        </p:nvSpPr>
        <p:spPr bwMode="auto">
          <a:xfrm>
            <a:off x="7010400" y="4419600"/>
            <a:ext cx="609600" cy="304800"/>
          </a:xfrm>
          <a:prstGeom prst="rect">
            <a:avLst/>
          </a:prstGeom>
          <a:solidFill>
            <a:schemeClr val="accent1">
              <a:alpha val="32156"/>
            </a:schemeClr>
          </a:solidFill>
          <a:ln w="9525" algn="ctr">
            <a:solidFill>
              <a:schemeClr val="tx1"/>
            </a:solidFill>
            <a:round/>
            <a:headEnd/>
            <a:tailEnd/>
          </a:ln>
        </p:spPr>
        <p:txBody>
          <a:bodyPr/>
          <a:lstStyle/>
          <a:p>
            <a:endParaRPr lang="en-US" altLang="en-US"/>
          </a:p>
        </p:txBody>
      </p:sp>
      <p:sp>
        <p:nvSpPr>
          <p:cNvPr id="16391" name="Text Box 14"/>
          <p:cNvSpPr txBox="1">
            <a:spLocks noChangeArrowheads="1"/>
          </p:cNvSpPr>
          <p:nvPr/>
        </p:nvSpPr>
        <p:spPr bwMode="auto">
          <a:xfrm>
            <a:off x="5322888" y="6164263"/>
            <a:ext cx="622300" cy="276225"/>
          </a:xfrm>
          <a:prstGeom prst="rect">
            <a:avLst/>
          </a:prstGeom>
          <a:noFill/>
          <a:ln w="9525">
            <a:noFill/>
            <a:miter lim="800000"/>
            <a:headEnd/>
            <a:tailEnd/>
          </a:ln>
        </p:spPr>
        <p:txBody>
          <a:bodyPr wrap="none">
            <a:spAutoFit/>
          </a:bodyPr>
          <a:lstStyle/>
          <a:p>
            <a:r>
              <a:rPr lang="en-US" altLang="en-US" sz="1200" b="1">
                <a:solidFill>
                  <a:srgbClr val="FF0B1E"/>
                </a:solidFill>
              </a:rPr>
              <a:t>14 </a:t>
            </a:r>
            <a:r>
              <a:rPr lang="en-US" altLang="en-US" sz="1200" b="1">
                <a:solidFill>
                  <a:srgbClr val="FF0B1E"/>
                </a:solidFill>
                <a:latin typeface="Symbol" pitchFamily="18" charset="2"/>
              </a:rPr>
              <a:t>m</a:t>
            </a:r>
            <a:r>
              <a:rPr lang="en-US" altLang="en-US" sz="1200" b="1">
                <a:solidFill>
                  <a:srgbClr val="FF0B1E"/>
                </a:solidFill>
              </a:rPr>
              <a:t>m</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685800" y="0"/>
            <a:ext cx="7772400" cy="1143000"/>
          </a:xfrm>
        </p:spPr>
        <p:txBody>
          <a:bodyPr/>
          <a:lstStyle/>
          <a:p>
            <a:pPr eaLnBrk="1" hangingPunct="1">
              <a:defRPr/>
            </a:pPr>
            <a:r>
              <a:rPr lang="en-US" sz="2800" dirty="0" smtClean="0">
                <a:solidFill>
                  <a:schemeClr val="folHlink"/>
                </a:solidFill>
              </a:rPr>
              <a:t>Carbon Dioxide Band Saturation</a:t>
            </a:r>
          </a:p>
        </p:txBody>
      </p:sp>
      <p:pic>
        <p:nvPicPr>
          <p:cNvPr id="18435" name="Picture 4" descr="ar04f05"/>
          <p:cNvPicPr>
            <a:picLocks noChangeAspect="1" noChangeArrowheads="1"/>
          </p:cNvPicPr>
          <p:nvPr/>
        </p:nvPicPr>
        <p:blipFill>
          <a:blip r:embed="rId2" cstate="print"/>
          <a:srcRect/>
          <a:stretch>
            <a:fillRect/>
          </a:stretch>
        </p:blipFill>
        <p:spPr bwMode="auto">
          <a:xfrm>
            <a:off x="1447800" y="1571625"/>
            <a:ext cx="6248400" cy="5286375"/>
          </a:xfrm>
          <a:prstGeom prst="rect">
            <a:avLst/>
          </a:prstGeom>
          <a:noFill/>
          <a:ln w="9525">
            <a:noFill/>
            <a:miter lim="800000"/>
            <a:headEnd/>
            <a:tailEnd/>
          </a:ln>
        </p:spPr>
      </p:pic>
      <p:sp>
        <p:nvSpPr>
          <p:cNvPr id="18436" name="Text Box 5"/>
          <p:cNvSpPr txBox="1">
            <a:spLocks noChangeArrowheads="1"/>
          </p:cNvSpPr>
          <p:nvPr/>
        </p:nvSpPr>
        <p:spPr bwMode="auto">
          <a:xfrm>
            <a:off x="1905000" y="1752600"/>
            <a:ext cx="1641475" cy="646331"/>
          </a:xfrm>
          <a:prstGeom prst="rect">
            <a:avLst/>
          </a:prstGeom>
          <a:noFill/>
          <a:ln w="9525">
            <a:noFill/>
            <a:miter lim="800000"/>
            <a:headEnd/>
            <a:tailEnd/>
          </a:ln>
        </p:spPr>
        <p:txBody>
          <a:bodyPr>
            <a:spAutoFit/>
          </a:bodyPr>
          <a:lstStyle/>
          <a:p>
            <a:r>
              <a:rPr lang="en-US" altLang="en-US" sz="1800" dirty="0" err="1">
                <a:solidFill>
                  <a:srgbClr val="FF0B1E"/>
                </a:solidFill>
              </a:rPr>
              <a:t>Atm</a:t>
            </a:r>
            <a:r>
              <a:rPr lang="en-US" altLang="en-US" sz="1800" dirty="0">
                <a:solidFill>
                  <a:srgbClr val="FF0B1E"/>
                </a:solidFill>
              </a:rPr>
              <a:t> w/no CO2</a:t>
            </a:r>
          </a:p>
        </p:txBody>
      </p:sp>
      <p:sp>
        <p:nvSpPr>
          <p:cNvPr id="18437" name="Text Box 6"/>
          <p:cNvSpPr txBox="1">
            <a:spLocks noChangeArrowheads="1"/>
          </p:cNvSpPr>
          <p:nvPr/>
        </p:nvSpPr>
        <p:spPr bwMode="auto">
          <a:xfrm>
            <a:off x="5029200" y="1752600"/>
            <a:ext cx="1641475" cy="641350"/>
          </a:xfrm>
          <a:prstGeom prst="rect">
            <a:avLst/>
          </a:prstGeom>
          <a:noFill/>
          <a:ln w="9525">
            <a:noFill/>
            <a:miter lim="800000"/>
            <a:headEnd/>
            <a:tailEnd/>
          </a:ln>
        </p:spPr>
        <p:txBody>
          <a:bodyPr>
            <a:spAutoFit/>
          </a:bodyPr>
          <a:lstStyle/>
          <a:p>
            <a:r>
              <a:rPr lang="en-US" altLang="en-US" sz="1800" dirty="0" err="1">
                <a:solidFill>
                  <a:srgbClr val="FF0B1E"/>
                </a:solidFill>
              </a:rPr>
              <a:t>Atm</a:t>
            </a:r>
            <a:r>
              <a:rPr lang="en-US" altLang="en-US" sz="1800" dirty="0">
                <a:solidFill>
                  <a:srgbClr val="FF0B1E"/>
                </a:solidFill>
              </a:rPr>
              <a:t> w/10 </a:t>
            </a:r>
            <a:r>
              <a:rPr lang="en-US" altLang="en-US" sz="1800" dirty="0" err="1">
                <a:solidFill>
                  <a:srgbClr val="FF0B1E"/>
                </a:solidFill>
              </a:rPr>
              <a:t>ppm</a:t>
            </a:r>
            <a:r>
              <a:rPr lang="en-US" altLang="en-US" sz="1800" dirty="0">
                <a:solidFill>
                  <a:srgbClr val="FF0B1E"/>
                </a:solidFill>
              </a:rPr>
              <a:t> CO2</a:t>
            </a:r>
          </a:p>
        </p:txBody>
      </p:sp>
      <p:sp>
        <p:nvSpPr>
          <p:cNvPr id="18438" name="Text Box 7"/>
          <p:cNvSpPr txBox="1">
            <a:spLocks noChangeArrowheads="1"/>
          </p:cNvSpPr>
          <p:nvPr/>
        </p:nvSpPr>
        <p:spPr bwMode="auto">
          <a:xfrm>
            <a:off x="1981200" y="4419600"/>
            <a:ext cx="1641475" cy="641350"/>
          </a:xfrm>
          <a:prstGeom prst="rect">
            <a:avLst/>
          </a:prstGeom>
          <a:noFill/>
          <a:ln w="9525">
            <a:noFill/>
            <a:miter lim="800000"/>
            <a:headEnd/>
            <a:tailEnd/>
          </a:ln>
        </p:spPr>
        <p:txBody>
          <a:bodyPr>
            <a:spAutoFit/>
          </a:bodyPr>
          <a:lstStyle/>
          <a:p>
            <a:r>
              <a:rPr lang="en-US" altLang="en-US" sz="1800" dirty="0" err="1">
                <a:solidFill>
                  <a:srgbClr val="FF0B1E"/>
                </a:solidFill>
              </a:rPr>
              <a:t>Atm</a:t>
            </a:r>
            <a:r>
              <a:rPr lang="en-US" altLang="en-US" sz="1800" dirty="0">
                <a:solidFill>
                  <a:srgbClr val="FF0B1E"/>
                </a:solidFill>
              </a:rPr>
              <a:t> w/100 </a:t>
            </a:r>
            <a:r>
              <a:rPr lang="en-US" altLang="en-US" sz="1800" dirty="0" err="1">
                <a:solidFill>
                  <a:srgbClr val="FF0B1E"/>
                </a:solidFill>
              </a:rPr>
              <a:t>ppm</a:t>
            </a:r>
            <a:r>
              <a:rPr lang="en-US" altLang="en-US" sz="1800" dirty="0">
                <a:solidFill>
                  <a:srgbClr val="FF0B1E"/>
                </a:solidFill>
              </a:rPr>
              <a:t> CO2</a:t>
            </a:r>
          </a:p>
        </p:txBody>
      </p:sp>
      <p:sp>
        <p:nvSpPr>
          <p:cNvPr id="18439" name="Text Box 9"/>
          <p:cNvSpPr txBox="1">
            <a:spLocks noChangeArrowheads="1"/>
          </p:cNvSpPr>
          <p:nvPr/>
        </p:nvSpPr>
        <p:spPr bwMode="auto">
          <a:xfrm>
            <a:off x="5029200" y="4495800"/>
            <a:ext cx="1641475" cy="641350"/>
          </a:xfrm>
          <a:prstGeom prst="rect">
            <a:avLst/>
          </a:prstGeom>
          <a:noFill/>
          <a:ln w="9525">
            <a:noFill/>
            <a:miter lim="800000"/>
            <a:headEnd/>
            <a:tailEnd/>
          </a:ln>
        </p:spPr>
        <p:txBody>
          <a:bodyPr>
            <a:spAutoFit/>
          </a:bodyPr>
          <a:lstStyle/>
          <a:p>
            <a:r>
              <a:rPr lang="en-US" altLang="en-US" sz="1800" dirty="0" err="1">
                <a:solidFill>
                  <a:srgbClr val="FF0B1E"/>
                </a:solidFill>
              </a:rPr>
              <a:t>Atm</a:t>
            </a:r>
            <a:r>
              <a:rPr lang="en-US" altLang="en-US" sz="1800" dirty="0">
                <a:solidFill>
                  <a:srgbClr val="FF0B1E"/>
                </a:solidFill>
              </a:rPr>
              <a:t> w/1000 </a:t>
            </a:r>
            <a:r>
              <a:rPr lang="en-US" altLang="en-US" sz="1800" dirty="0" err="1">
                <a:solidFill>
                  <a:srgbClr val="FF0B1E"/>
                </a:solidFill>
              </a:rPr>
              <a:t>ppm</a:t>
            </a:r>
            <a:r>
              <a:rPr lang="en-US" altLang="en-US" sz="1800" dirty="0">
                <a:solidFill>
                  <a:srgbClr val="FF0B1E"/>
                </a:solidFill>
              </a:rPr>
              <a:t> CO2</a:t>
            </a:r>
          </a:p>
        </p:txBody>
      </p:sp>
      <p:cxnSp>
        <p:nvCxnSpPr>
          <p:cNvPr id="18440" name="Straight Connector 8"/>
          <p:cNvCxnSpPr>
            <a:cxnSpLocks noChangeShapeType="1"/>
          </p:cNvCxnSpPr>
          <p:nvPr/>
        </p:nvCxnSpPr>
        <p:spPr bwMode="auto">
          <a:xfrm>
            <a:off x="3048000" y="2590800"/>
            <a:ext cx="0" cy="1371600"/>
          </a:xfrm>
          <a:prstGeom prst="line">
            <a:avLst/>
          </a:prstGeom>
          <a:noFill/>
          <a:ln w="25400" algn="ctr">
            <a:solidFill>
              <a:srgbClr val="FF0000"/>
            </a:solidFill>
            <a:round/>
            <a:headEnd/>
            <a:tailEnd/>
          </a:ln>
        </p:spPr>
      </p:cxnSp>
      <p:cxnSp>
        <p:nvCxnSpPr>
          <p:cNvPr id="18441" name="Straight Connector 10"/>
          <p:cNvCxnSpPr>
            <a:cxnSpLocks noChangeShapeType="1"/>
          </p:cNvCxnSpPr>
          <p:nvPr/>
        </p:nvCxnSpPr>
        <p:spPr bwMode="auto">
          <a:xfrm>
            <a:off x="6096000" y="2819400"/>
            <a:ext cx="0" cy="1371600"/>
          </a:xfrm>
          <a:prstGeom prst="line">
            <a:avLst/>
          </a:prstGeom>
          <a:noFill/>
          <a:ln w="25400" algn="ctr">
            <a:solidFill>
              <a:srgbClr val="FF0000"/>
            </a:solidFill>
            <a:round/>
            <a:headEnd/>
            <a:tailEnd/>
          </a:ln>
        </p:spPr>
      </p:cxnSp>
      <p:cxnSp>
        <p:nvCxnSpPr>
          <p:cNvPr id="18442" name="Straight Connector 11"/>
          <p:cNvCxnSpPr>
            <a:cxnSpLocks noChangeShapeType="1"/>
          </p:cNvCxnSpPr>
          <p:nvPr/>
        </p:nvCxnSpPr>
        <p:spPr bwMode="auto">
          <a:xfrm>
            <a:off x="3048000" y="5257800"/>
            <a:ext cx="0" cy="1371600"/>
          </a:xfrm>
          <a:prstGeom prst="line">
            <a:avLst/>
          </a:prstGeom>
          <a:noFill/>
          <a:ln w="25400" algn="ctr">
            <a:solidFill>
              <a:srgbClr val="FF0000"/>
            </a:solidFill>
            <a:round/>
            <a:headEnd/>
            <a:tailEnd/>
          </a:ln>
        </p:spPr>
      </p:cxnSp>
      <p:cxnSp>
        <p:nvCxnSpPr>
          <p:cNvPr id="18443" name="Straight Connector 12"/>
          <p:cNvCxnSpPr>
            <a:cxnSpLocks noChangeShapeType="1"/>
          </p:cNvCxnSpPr>
          <p:nvPr/>
        </p:nvCxnSpPr>
        <p:spPr bwMode="auto">
          <a:xfrm>
            <a:off x="6096000" y="5257800"/>
            <a:ext cx="0" cy="1371600"/>
          </a:xfrm>
          <a:prstGeom prst="line">
            <a:avLst/>
          </a:prstGeom>
          <a:noFill/>
          <a:ln w="25400" algn="ctr">
            <a:solidFill>
              <a:srgbClr val="FF0000"/>
            </a:solidFill>
            <a:round/>
            <a:headEnd/>
            <a:tailEnd/>
          </a:ln>
        </p:spPr>
      </p:cxnSp>
      <p:cxnSp>
        <p:nvCxnSpPr>
          <p:cNvPr id="18444" name="Straight Connector 12"/>
          <p:cNvCxnSpPr>
            <a:cxnSpLocks noChangeShapeType="1"/>
          </p:cNvCxnSpPr>
          <p:nvPr/>
        </p:nvCxnSpPr>
        <p:spPr bwMode="auto">
          <a:xfrm>
            <a:off x="6705600" y="5257800"/>
            <a:ext cx="0" cy="1371600"/>
          </a:xfrm>
          <a:prstGeom prst="line">
            <a:avLst/>
          </a:prstGeom>
          <a:noFill/>
          <a:ln w="25400" algn="ctr">
            <a:solidFill>
              <a:srgbClr val="FFC000"/>
            </a:solidFill>
            <a:round/>
            <a:headEnd/>
            <a:tailEnd/>
          </a:ln>
        </p:spPr>
      </p:cxnSp>
      <p:cxnSp>
        <p:nvCxnSpPr>
          <p:cNvPr id="18445" name="Straight Connector 12"/>
          <p:cNvCxnSpPr>
            <a:cxnSpLocks noChangeShapeType="1"/>
          </p:cNvCxnSpPr>
          <p:nvPr/>
        </p:nvCxnSpPr>
        <p:spPr bwMode="auto">
          <a:xfrm>
            <a:off x="3581400" y="5257800"/>
            <a:ext cx="0" cy="1371600"/>
          </a:xfrm>
          <a:prstGeom prst="line">
            <a:avLst/>
          </a:prstGeom>
          <a:noFill/>
          <a:ln w="25400" algn="ctr">
            <a:solidFill>
              <a:srgbClr val="FFC000"/>
            </a:solidFill>
            <a:round/>
            <a:headEnd/>
            <a:tailEnd/>
          </a:ln>
        </p:spPr>
      </p:cxnSp>
      <p:cxnSp>
        <p:nvCxnSpPr>
          <p:cNvPr id="18446" name="Straight Connector 12"/>
          <p:cNvCxnSpPr>
            <a:cxnSpLocks noChangeShapeType="1"/>
          </p:cNvCxnSpPr>
          <p:nvPr/>
        </p:nvCxnSpPr>
        <p:spPr bwMode="auto">
          <a:xfrm>
            <a:off x="6705600" y="2590800"/>
            <a:ext cx="0" cy="1371600"/>
          </a:xfrm>
          <a:prstGeom prst="line">
            <a:avLst/>
          </a:prstGeom>
          <a:noFill/>
          <a:ln w="25400" algn="ctr">
            <a:solidFill>
              <a:srgbClr val="FFC000"/>
            </a:solidFill>
            <a:round/>
            <a:headEnd/>
            <a:tailEnd/>
          </a:ln>
        </p:spPr>
      </p:cxnSp>
      <p:cxnSp>
        <p:nvCxnSpPr>
          <p:cNvPr id="18447" name="Straight Connector 12"/>
          <p:cNvCxnSpPr>
            <a:cxnSpLocks noChangeShapeType="1"/>
          </p:cNvCxnSpPr>
          <p:nvPr/>
        </p:nvCxnSpPr>
        <p:spPr bwMode="auto">
          <a:xfrm>
            <a:off x="3581400" y="2533650"/>
            <a:ext cx="0" cy="1371600"/>
          </a:xfrm>
          <a:prstGeom prst="line">
            <a:avLst/>
          </a:prstGeom>
          <a:noFill/>
          <a:ln w="25400" algn="ctr">
            <a:solidFill>
              <a:srgbClr val="FFC000"/>
            </a:solidFill>
            <a:round/>
            <a:headEnd/>
            <a:tailEnd/>
          </a:ln>
        </p:spPr>
      </p:cxnSp>
      <p:sp>
        <p:nvSpPr>
          <p:cNvPr id="18448" name="TextBox 1"/>
          <p:cNvSpPr txBox="1">
            <a:spLocks noChangeArrowheads="1"/>
          </p:cNvSpPr>
          <p:nvPr/>
        </p:nvSpPr>
        <p:spPr bwMode="auto">
          <a:xfrm>
            <a:off x="3438525" y="1073150"/>
            <a:ext cx="1882775" cy="523875"/>
          </a:xfrm>
          <a:prstGeom prst="rect">
            <a:avLst/>
          </a:prstGeom>
          <a:noFill/>
          <a:ln w="9525">
            <a:noFill/>
            <a:miter lim="800000"/>
            <a:headEnd/>
            <a:tailEnd/>
          </a:ln>
        </p:spPr>
        <p:txBody>
          <a:bodyPr wrap="none">
            <a:spAutoFit/>
          </a:bodyPr>
          <a:lstStyle/>
          <a:p>
            <a:r>
              <a:rPr lang="en-US" altLang="en-US" sz="2800" b="1">
                <a:solidFill>
                  <a:srgbClr val="FF0000"/>
                </a:solidFill>
              </a:rPr>
              <a:t>Figure 4.5</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301625" y="228600"/>
            <a:ext cx="8510588" cy="914400"/>
          </a:xfrm>
        </p:spPr>
        <p:txBody>
          <a:bodyPr/>
          <a:lstStyle/>
          <a:p>
            <a:pPr eaLnBrk="1" hangingPunct="1">
              <a:defRPr/>
            </a:pPr>
            <a:r>
              <a:rPr lang="en-US" sz="3200" dirty="0" smtClean="0"/>
              <a:t>Band Saturation - </a:t>
            </a:r>
            <a:r>
              <a:rPr lang="en-US" sz="3200" b="1" dirty="0">
                <a:solidFill>
                  <a:srgbClr val="FFC000"/>
                </a:solidFill>
              </a:rPr>
              <a:t>Figure </a:t>
            </a:r>
            <a:r>
              <a:rPr lang="en-US" sz="3200" b="1" dirty="0" smtClean="0">
                <a:solidFill>
                  <a:srgbClr val="FFC000"/>
                </a:solidFill>
              </a:rPr>
              <a:t>4.5</a:t>
            </a:r>
            <a:endParaRPr lang="en-US" sz="3200" dirty="0" smtClean="0"/>
          </a:p>
        </p:txBody>
      </p:sp>
      <p:sp>
        <p:nvSpPr>
          <p:cNvPr id="71683" name="Rectangle 3"/>
          <p:cNvSpPr>
            <a:spLocks noGrp="1" noRot="1" noChangeArrowheads="1"/>
          </p:cNvSpPr>
          <p:nvPr>
            <p:ph type="body" idx="1"/>
          </p:nvPr>
        </p:nvSpPr>
        <p:spPr>
          <a:xfrm>
            <a:off x="301625" y="1143000"/>
            <a:ext cx="8540750" cy="4956175"/>
          </a:xfrm>
        </p:spPr>
        <p:txBody>
          <a:bodyPr/>
          <a:lstStyle/>
          <a:p>
            <a:pPr eaLnBrk="1" hangingPunct="1">
              <a:buFont typeface="Wingdings" pitchFamily="-96" charset="2"/>
              <a:buChar char="§"/>
              <a:defRPr/>
            </a:pPr>
            <a:r>
              <a:rPr lang="en-US" dirty="0" smtClean="0">
                <a:solidFill>
                  <a:srgbClr val="FF0000"/>
                </a:solidFill>
              </a:rPr>
              <a:t>Current CO2 is ~400+ ppm</a:t>
            </a:r>
          </a:p>
          <a:p>
            <a:pPr eaLnBrk="1" hangingPunct="1">
              <a:buFont typeface="Wingdings" pitchFamily="-96" charset="2"/>
              <a:buChar char="§"/>
              <a:defRPr/>
            </a:pPr>
            <a:r>
              <a:rPr lang="en-US" dirty="0" smtClean="0">
                <a:solidFill>
                  <a:srgbClr val="FFC000"/>
                </a:solidFill>
              </a:rPr>
              <a:t>Figure goes from 0 to 1000 </a:t>
            </a:r>
            <a:r>
              <a:rPr lang="en-US" dirty="0" err="1" smtClean="0">
                <a:solidFill>
                  <a:srgbClr val="FFC000"/>
                </a:solidFill>
              </a:rPr>
              <a:t>ppm</a:t>
            </a:r>
            <a:endParaRPr lang="en-US" dirty="0" smtClean="0">
              <a:solidFill>
                <a:srgbClr val="FFC000"/>
              </a:solidFill>
            </a:endParaRPr>
          </a:p>
          <a:p>
            <a:pPr eaLnBrk="1" hangingPunct="1">
              <a:buFont typeface="Wingdings" pitchFamily="-96" charset="2"/>
              <a:buNone/>
              <a:defRPr/>
            </a:pPr>
            <a:r>
              <a:rPr lang="en-US" dirty="0" smtClean="0"/>
              <a:t>A. </a:t>
            </a:r>
            <a:r>
              <a:rPr lang="en-US" dirty="0" err="1" smtClean="0"/>
              <a:t>atm</a:t>
            </a:r>
            <a:r>
              <a:rPr lang="en-US" dirty="0" smtClean="0"/>
              <a:t> transparent to IR at 700 (no CO2)</a:t>
            </a:r>
          </a:p>
          <a:p>
            <a:pPr eaLnBrk="1" hangingPunct="1">
              <a:buFont typeface="Wingdings" pitchFamily="-96" charset="2"/>
              <a:buNone/>
              <a:defRPr/>
            </a:pPr>
            <a:r>
              <a:rPr lang="en-US" dirty="0" smtClean="0"/>
              <a:t>B. Add 10 ppm has noticeable change.</a:t>
            </a:r>
          </a:p>
          <a:p>
            <a:pPr eaLnBrk="1" hangingPunct="1">
              <a:buFont typeface="Wingdings" pitchFamily="-96" charset="2"/>
              <a:buNone/>
              <a:defRPr/>
            </a:pPr>
            <a:r>
              <a:rPr lang="en-US" dirty="0" smtClean="0"/>
              <a:t>C. and D. inc. of 100 and 1000 more subtle effect.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eaLnBrk="1" hangingPunct="1">
              <a:defRPr/>
            </a:pPr>
            <a:r>
              <a:rPr lang="en-US" sz="3600" dirty="0" smtClean="0">
                <a:solidFill>
                  <a:schemeClr val="folHlink"/>
                </a:solidFill>
              </a:rPr>
              <a:t>That’s what figure 4.6 is showing</a:t>
            </a:r>
          </a:p>
        </p:txBody>
      </p:sp>
      <p:pic>
        <p:nvPicPr>
          <p:cNvPr id="20484" name="Picture 4" descr="ar04f06"/>
          <p:cNvPicPr>
            <a:picLocks noChangeAspect="1" noChangeArrowheads="1"/>
          </p:cNvPicPr>
          <p:nvPr/>
        </p:nvPicPr>
        <p:blipFill>
          <a:blip r:embed="rId2" cstate="print"/>
          <a:srcRect/>
          <a:stretch>
            <a:fillRect/>
          </a:stretch>
        </p:blipFill>
        <p:spPr bwMode="auto">
          <a:xfrm>
            <a:off x="990600" y="2057400"/>
            <a:ext cx="6934200" cy="3940175"/>
          </a:xfrm>
          <a:prstGeom prst="rect">
            <a:avLst/>
          </a:prstGeom>
          <a:noFill/>
          <a:ln w="9525">
            <a:noFill/>
            <a:miter lim="800000"/>
            <a:headEnd/>
            <a:tailEnd/>
          </a:ln>
        </p:spPr>
      </p:pic>
      <p:cxnSp>
        <p:nvCxnSpPr>
          <p:cNvPr id="20485" name="Straight Connector 4"/>
          <p:cNvCxnSpPr>
            <a:cxnSpLocks noChangeShapeType="1"/>
          </p:cNvCxnSpPr>
          <p:nvPr/>
        </p:nvCxnSpPr>
        <p:spPr bwMode="auto">
          <a:xfrm>
            <a:off x="4343400" y="4038600"/>
            <a:ext cx="0" cy="1371600"/>
          </a:xfrm>
          <a:prstGeom prst="line">
            <a:avLst/>
          </a:prstGeom>
          <a:noFill/>
          <a:ln w="25400" algn="ctr">
            <a:solidFill>
              <a:srgbClr val="FF0000"/>
            </a:solidFill>
            <a:round/>
            <a:headEnd/>
            <a:tailEnd/>
          </a:ln>
        </p:spPr>
      </p:cxnSp>
      <p:sp>
        <p:nvSpPr>
          <p:cNvPr id="20486" name="TextBox 5"/>
          <p:cNvSpPr txBox="1">
            <a:spLocks noChangeArrowheads="1"/>
          </p:cNvSpPr>
          <p:nvPr/>
        </p:nvSpPr>
        <p:spPr bwMode="auto">
          <a:xfrm>
            <a:off x="4800600" y="3200400"/>
            <a:ext cx="2514600" cy="1200150"/>
          </a:xfrm>
          <a:prstGeom prst="rect">
            <a:avLst/>
          </a:prstGeom>
          <a:noFill/>
          <a:ln w="9525">
            <a:noFill/>
            <a:miter lim="800000"/>
            <a:headEnd/>
            <a:tailEnd/>
          </a:ln>
        </p:spPr>
        <p:txBody>
          <a:bodyPr>
            <a:spAutoFit/>
          </a:bodyPr>
          <a:lstStyle/>
          <a:p>
            <a:r>
              <a:rPr lang="en-US" altLang="en-US" sz="1800" dirty="0">
                <a:solidFill>
                  <a:srgbClr val="FF0000"/>
                </a:solidFill>
              </a:rPr>
              <a:t>You start to get less bang for your buck as you get to higher concentrations.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lbedoexamples"/>
          <p:cNvPicPr>
            <a:picLocks noChangeAspect="1" noChangeArrowheads="1"/>
          </p:cNvPicPr>
          <p:nvPr/>
        </p:nvPicPr>
        <p:blipFill>
          <a:blip r:embed="rId3" cstate="print"/>
          <a:srcRect/>
          <a:stretch>
            <a:fillRect/>
          </a:stretch>
        </p:blipFill>
        <p:spPr bwMode="auto">
          <a:xfrm>
            <a:off x="1" y="0"/>
            <a:ext cx="3429000" cy="6858000"/>
          </a:xfrm>
          <a:prstGeom prst="rect">
            <a:avLst/>
          </a:prstGeom>
          <a:noFill/>
        </p:spPr>
      </p:pic>
      <p:pic>
        <p:nvPicPr>
          <p:cNvPr id="3" name="Picture 2" descr="Shortwave_albedo.png"/>
          <p:cNvPicPr>
            <a:picLocks noChangeAspect="1"/>
          </p:cNvPicPr>
          <p:nvPr/>
        </p:nvPicPr>
        <p:blipFill>
          <a:blip r:embed="rId4"/>
          <a:srcRect/>
          <a:stretch>
            <a:fillRect/>
          </a:stretch>
        </p:blipFill>
        <p:spPr bwMode="auto">
          <a:xfrm>
            <a:off x="3429000" y="0"/>
            <a:ext cx="5703888" cy="5410201"/>
          </a:xfrm>
          <a:prstGeom prst="rect">
            <a:avLst/>
          </a:prstGeom>
          <a:noFill/>
          <a:ln w="9525">
            <a:noFill/>
            <a:miter lim="800000"/>
            <a:headEnd/>
            <a:tailEnd/>
          </a:ln>
        </p:spPr>
      </p:pic>
      <p:sp>
        <p:nvSpPr>
          <p:cNvPr id="4" name="TextBox 3"/>
          <p:cNvSpPr txBox="1">
            <a:spLocks noChangeArrowheads="1"/>
          </p:cNvSpPr>
          <p:nvPr/>
        </p:nvSpPr>
        <p:spPr bwMode="auto">
          <a:xfrm>
            <a:off x="3581400" y="5581650"/>
            <a:ext cx="5432425" cy="1200150"/>
          </a:xfrm>
          <a:prstGeom prst="rect">
            <a:avLst/>
          </a:prstGeom>
          <a:noFill/>
          <a:ln w="9525">
            <a:noFill/>
            <a:miter lim="800000"/>
            <a:headEnd/>
            <a:tailEnd/>
          </a:ln>
        </p:spPr>
        <p:txBody>
          <a:bodyPr wrap="none">
            <a:spAutoFit/>
          </a:bodyPr>
          <a:lstStyle/>
          <a:p>
            <a:r>
              <a:rPr lang="en-US" dirty="0"/>
              <a:t>Global average ~30%</a:t>
            </a:r>
          </a:p>
          <a:p>
            <a:r>
              <a:rPr lang="en-US" dirty="0" err="1"/>
              <a:t>Albedo</a:t>
            </a:r>
            <a:r>
              <a:rPr lang="en-US" dirty="0"/>
              <a:t> increases with latitude</a:t>
            </a:r>
          </a:p>
          <a:p>
            <a:r>
              <a:rPr lang="en-US" dirty="0"/>
              <a:t>Oceans are quite dark (low reflectivity)</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4876800" cy="838200"/>
          </a:xfrm>
        </p:spPr>
        <p:txBody>
          <a:bodyPr/>
          <a:lstStyle/>
          <a:p>
            <a:pPr>
              <a:defRPr/>
            </a:pPr>
            <a:r>
              <a:rPr lang="en-US" sz="3200" dirty="0" smtClean="0">
                <a:solidFill>
                  <a:srgbClr val="C00000"/>
                </a:solidFill>
              </a:rPr>
              <a:t>Assignment #2</a:t>
            </a:r>
            <a:endParaRPr lang="en-US" sz="3200" dirty="0">
              <a:solidFill>
                <a:srgbClr val="C00000"/>
              </a:solidFill>
            </a:endParaRPr>
          </a:p>
        </p:txBody>
      </p:sp>
      <p:pic>
        <p:nvPicPr>
          <p:cNvPr id="21507" name="Picture 2"/>
          <p:cNvPicPr>
            <a:picLocks noGrp="1" noChangeAspect="1" noChangeArrowheads="1"/>
          </p:cNvPicPr>
          <p:nvPr>
            <p:ph idx="1"/>
          </p:nvPr>
        </p:nvPicPr>
        <p:blipFill>
          <a:blip r:embed="rId2" cstate="print"/>
          <a:srcRect/>
          <a:stretch>
            <a:fillRect/>
          </a:stretch>
        </p:blipFill>
        <p:spPr>
          <a:xfrm>
            <a:off x="457200" y="527050"/>
            <a:ext cx="8305800" cy="6330950"/>
          </a:xfrm>
          <a:noFill/>
        </p:spPr>
      </p:pic>
      <p:cxnSp>
        <p:nvCxnSpPr>
          <p:cNvPr id="21508" name="Straight Connector 4"/>
          <p:cNvCxnSpPr>
            <a:cxnSpLocks noChangeShapeType="1"/>
          </p:cNvCxnSpPr>
          <p:nvPr/>
        </p:nvCxnSpPr>
        <p:spPr bwMode="auto">
          <a:xfrm flipV="1">
            <a:off x="3124200" y="4038600"/>
            <a:ext cx="0" cy="1371600"/>
          </a:xfrm>
          <a:prstGeom prst="line">
            <a:avLst/>
          </a:prstGeom>
          <a:noFill/>
          <a:ln w="38100" algn="ctr">
            <a:solidFill>
              <a:srgbClr val="FF0B1E"/>
            </a:solidFill>
            <a:round/>
            <a:headEnd/>
            <a:tailEnd/>
          </a:ln>
        </p:spPr>
      </p:cxnSp>
      <p:cxnSp>
        <p:nvCxnSpPr>
          <p:cNvPr id="21509" name="Straight Connector 6"/>
          <p:cNvCxnSpPr>
            <a:cxnSpLocks noChangeShapeType="1"/>
          </p:cNvCxnSpPr>
          <p:nvPr/>
        </p:nvCxnSpPr>
        <p:spPr bwMode="auto">
          <a:xfrm>
            <a:off x="3048000" y="3581400"/>
            <a:ext cx="152400" cy="0"/>
          </a:xfrm>
          <a:prstGeom prst="line">
            <a:avLst/>
          </a:prstGeom>
          <a:noFill/>
          <a:ln w="9525" algn="ctr">
            <a:solidFill>
              <a:schemeClr val="tx1"/>
            </a:solidFill>
            <a:round/>
            <a:headEnd/>
            <a:tailEnd/>
          </a:ln>
        </p:spPr>
      </p:cxnSp>
      <p:sp>
        <p:nvSpPr>
          <p:cNvPr id="21510" name="Rectangle 12"/>
          <p:cNvSpPr>
            <a:spLocks noChangeArrowheads="1"/>
          </p:cNvSpPr>
          <p:nvPr/>
        </p:nvSpPr>
        <p:spPr bwMode="auto">
          <a:xfrm>
            <a:off x="2895600" y="3581400"/>
            <a:ext cx="457200" cy="457200"/>
          </a:xfrm>
          <a:prstGeom prst="rect">
            <a:avLst/>
          </a:prstGeom>
          <a:solidFill>
            <a:srgbClr val="FFFF00">
              <a:alpha val="41960"/>
            </a:srgbClr>
          </a:solidFill>
          <a:ln w="9525" algn="ctr">
            <a:solidFill>
              <a:schemeClr val="tx1"/>
            </a:solidFill>
            <a:round/>
            <a:headEnd/>
            <a:tailEnd/>
          </a:ln>
        </p:spPr>
        <p:txBody>
          <a:bodyPr/>
          <a:lstStyle/>
          <a:p>
            <a:endParaRPr lang="en-US" altLang="en-US"/>
          </a:p>
        </p:txBody>
      </p:sp>
      <p:sp>
        <p:nvSpPr>
          <p:cNvPr id="21511" name="Rectangle 13"/>
          <p:cNvSpPr>
            <a:spLocks noChangeArrowheads="1"/>
          </p:cNvSpPr>
          <p:nvPr/>
        </p:nvSpPr>
        <p:spPr bwMode="auto">
          <a:xfrm>
            <a:off x="5867400" y="4495800"/>
            <a:ext cx="609600" cy="304800"/>
          </a:xfrm>
          <a:prstGeom prst="rect">
            <a:avLst/>
          </a:prstGeom>
          <a:solidFill>
            <a:schemeClr val="accent1">
              <a:alpha val="36862"/>
            </a:schemeClr>
          </a:solidFill>
          <a:ln w="9525" algn="ctr">
            <a:solidFill>
              <a:schemeClr val="tx1"/>
            </a:solidFill>
            <a:round/>
            <a:headEnd/>
            <a:tailEnd/>
          </a:ln>
        </p:spPr>
        <p:txBody>
          <a:bodyPr/>
          <a:lstStyle/>
          <a:p>
            <a:endParaRPr lang="en-US" altLang="en-US"/>
          </a:p>
        </p:txBody>
      </p:sp>
      <p:sp>
        <p:nvSpPr>
          <p:cNvPr id="21512" name="Rectangle 7"/>
          <p:cNvSpPr>
            <a:spLocks noChangeArrowheads="1"/>
          </p:cNvSpPr>
          <p:nvPr/>
        </p:nvSpPr>
        <p:spPr bwMode="auto">
          <a:xfrm>
            <a:off x="2438400" y="5486400"/>
            <a:ext cx="1296988" cy="338138"/>
          </a:xfrm>
          <a:prstGeom prst="rect">
            <a:avLst/>
          </a:prstGeom>
          <a:noFill/>
          <a:ln w="9525">
            <a:noFill/>
            <a:miter lim="800000"/>
            <a:headEnd/>
            <a:tailEnd/>
          </a:ln>
        </p:spPr>
        <p:txBody>
          <a:bodyPr wrap="none">
            <a:spAutoFit/>
          </a:bodyPr>
          <a:lstStyle/>
          <a:p>
            <a:r>
              <a:rPr lang="en-US" altLang="en-US" sz="1600">
                <a:solidFill>
                  <a:srgbClr val="FF0000"/>
                </a:solidFill>
              </a:rPr>
              <a:t>16.6 - 14</a:t>
            </a:r>
            <a:r>
              <a:rPr lang="en-US" altLang="en-US" sz="1600" b="1">
                <a:solidFill>
                  <a:srgbClr val="FF0B1E"/>
                </a:solidFill>
                <a:latin typeface="Symbol" pitchFamily="18" charset="2"/>
              </a:rPr>
              <a:t>m</a:t>
            </a:r>
            <a:r>
              <a:rPr lang="en-US" altLang="en-US" sz="1600" b="1">
                <a:solidFill>
                  <a:srgbClr val="FF0B1E"/>
                </a:solidFill>
              </a:rPr>
              <a:t>m</a:t>
            </a:r>
            <a:endParaRPr lang="en-US" altLang="en-US" sz="1600">
              <a:solidFill>
                <a:srgbClr val="FF0000"/>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228600" y="0"/>
            <a:ext cx="8510588" cy="685800"/>
          </a:xfrm>
        </p:spPr>
        <p:txBody>
          <a:bodyPr/>
          <a:lstStyle/>
          <a:p>
            <a:pPr eaLnBrk="1" hangingPunct="1">
              <a:defRPr/>
            </a:pPr>
            <a:r>
              <a:rPr lang="en-US" sz="4000" dirty="0" smtClean="0">
                <a:solidFill>
                  <a:srgbClr val="FF0B1E"/>
                </a:solidFill>
              </a:rPr>
              <a:t>Methane &amp; CO</a:t>
            </a:r>
            <a:r>
              <a:rPr lang="en-US" sz="3200" dirty="0" smtClean="0">
                <a:solidFill>
                  <a:srgbClr val="FF0B1E"/>
                </a:solidFill>
              </a:rPr>
              <a:t>2</a:t>
            </a:r>
            <a:endParaRPr lang="en-US" dirty="0" smtClean="0"/>
          </a:p>
        </p:txBody>
      </p:sp>
      <p:sp>
        <p:nvSpPr>
          <p:cNvPr id="67587" name="Rectangle 3"/>
          <p:cNvSpPr>
            <a:spLocks noGrp="1" noRot="1" noChangeArrowheads="1"/>
          </p:cNvSpPr>
          <p:nvPr>
            <p:ph type="body" idx="1"/>
          </p:nvPr>
        </p:nvSpPr>
        <p:spPr>
          <a:xfrm>
            <a:off x="152400" y="609600"/>
            <a:ext cx="8842375" cy="5791200"/>
          </a:xfrm>
        </p:spPr>
        <p:txBody>
          <a:bodyPr/>
          <a:lstStyle/>
          <a:p>
            <a:pPr eaLnBrk="1" hangingPunct="1">
              <a:buFont typeface="Wingdings" pitchFamily="-96" charset="2"/>
              <a:buChar char="§"/>
              <a:defRPr/>
            </a:pPr>
            <a:r>
              <a:rPr lang="en-US" sz="2400" dirty="0" smtClean="0"/>
              <a:t>The band saturation for CO</a:t>
            </a:r>
            <a:r>
              <a:rPr lang="en-US" sz="2000" dirty="0" smtClean="0"/>
              <a:t>2</a:t>
            </a:r>
            <a:r>
              <a:rPr lang="en-US" sz="2400" dirty="0" smtClean="0"/>
              <a:t> means that it is a less potent </a:t>
            </a:r>
            <a:r>
              <a:rPr lang="en-US" sz="2400" dirty="0" err="1" smtClean="0"/>
              <a:t>gh</a:t>
            </a:r>
            <a:r>
              <a:rPr lang="en-US" sz="2400" dirty="0" smtClean="0"/>
              <a:t> gas than methane.</a:t>
            </a:r>
          </a:p>
          <a:p>
            <a:pPr eaLnBrk="1" hangingPunct="1">
              <a:buFont typeface="Wingdings" pitchFamily="-96" charset="2"/>
              <a:buChar char="§"/>
              <a:defRPr/>
            </a:pPr>
            <a:r>
              <a:rPr lang="en-US" sz="2400" dirty="0" smtClean="0"/>
              <a:t>Even though;</a:t>
            </a:r>
          </a:p>
          <a:p>
            <a:pPr eaLnBrk="1" hangingPunct="1">
              <a:buFont typeface="Wingdings" pitchFamily="-96" charset="2"/>
              <a:buChar char="§"/>
              <a:defRPr/>
            </a:pPr>
            <a:r>
              <a:rPr lang="en-US" sz="2400" dirty="0" smtClean="0"/>
              <a:t>Methane absorbs in the tail</a:t>
            </a:r>
          </a:p>
          <a:p>
            <a:pPr lvl="1" eaLnBrk="1" hangingPunct="1">
              <a:defRPr/>
            </a:pPr>
            <a:r>
              <a:rPr lang="en-US" sz="2000" dirty="0" smtClean="0"/>
              <a:t>CO2 is under the curve</a:t>
            </a:r>
          </a:p>
          <a:p>
            <a:pPr lvl="1" eaLnBrk="1" hangingPunct="1">
              <a:defRPr/>
            </a:pPr>
            <a:r>
              <a:rPr lang="en-US" sz="2000" dirty="0" smtClean="0"/>
              <a:t>Methane has a much lower concentration in the atm.</a:t>
            </a:r>
          </a:p>
          <a:p>
            <a:pPr lvl="1" eaLnBrk="1" hangingPunct="1">
              <a:defRPr/>
            </a:pPr>
            <a:r>
              <a:rPr lang="en-US" sz="2000" dirty="0" smtClean="0"/>
              <a:t>Methane absorption band not saturated.</a:t>
            </a:r>
          </a:p>
          <a:p>
            <a:pPr eaLnBrk="1" hangingPunct="1">
              <a:buFont typeface="Wingdings" pitchFamily="-96" charset="2"/>
              <a:buChar char="§"/>
              <a:defRPr/>
            </a:pPr>
            <a:r>
              <a:rPr lang="en-US" sz="2400" dirty="0" smtClean="0">
                <a:solidFill>
                  <a:schemeClr val="hlink"/>
                </a:solidFill>
              </a:rPr>
              <a:t>A molecule of CH</a:t>
            </a:r>
            <a:r>
              <a:rPr lang="en-US" sz="1800" dirty="0" smtClean="0">
                <a:solidFill>
                  <a:schemeClr val="hlink"/>
                </a:solidFill>
              </a:rPr>
              <a:t>4</a:t>
            </a:r>
            <a:r>
              <a:rPr lang="en-US" sz="2400" dirty="0" smtClean="0">
                <a:solidFill>
                  <a:schemeClr val="hlink"/>
                </a:solidFill>
              </a:rPr>
              <a:t> is 20x</a:t>
            </a:r>
          </a:p>
          <a:p>
            <a:pPr eaLnBrk="1" hangingPunct="1">
              <a:buFont typeface="Wingdings" pitchFamily="-96" charset="2"/>
              <a:buNone/>
              <a:defRPr/>
            </a:pPr>
            <a:r>
              <a:rPr lang="en-US" sz="2400" dirty="0" smtClean="0">
                <a:solidFill>
                  <a:schemeClr val="hlink"/>
                </a:solidFill>
              </a:rPr>
              <a:t>More powerful then a molecule</a:t>
            </a:r>
          </a:p>
          <a:p>
            <a:pPr eaLnBrk="1" hangingPunct="1">
              <a:buFont typeface="Wingdings" pitchFamily="-96" charset="2"/>
              <a:buNone/>
              <a:defRPr/>
            </a:pPr>
            <a:r>
              <a:rPr lang="en-US" sz="2400" dirty="0" smtClean="0">
                <a:solidFill>
                  <a:schemeClr val="hlink"/>
                </a:solidFill>
              </a:rPr>
              <a:t>of CO</a:t>
            </a:r>
            <a:r>
              <a:rPr lang="en-US" sz="1800" dirty="0" smtClean="0">
                <a:solidFill>
                  <a:schemeClr val="hlink"/>
                </a:solidFill>
              </a:rPr>
              <a:t>2</a:t>
            </a:r>
            <a:endParaRPr lang="en-US" sz="2400" dirty="0" smtClean="0">
              <a:solidFill>
                <a:schemeClr val="hlink"/>
              </a:solidFill>
            </a:endParaRPr>
          </a:p>
          <a:p>
            <a:pPr eaLnBrk="1" hangingPunct="1">
              <a:buFont typeface="Wingdings" pitchFamily="-96" charset="2"/>
              <a:buChar char="§"/>
              <a:defRPr/>
            </a:pPr>
            <a:endParaRPr lang="en-US" sz="2400" dirty="0" smtClean="0"/>
          </a:p>
          <a:p>
            <a:pPr eaLnBrk="1" hangingPunct="1">
              <a:buFont typeface="Wingdings" pitchFamily="-96" charset="2"/>
              <a:buChar char="§"/>
              <a:defRPr/>
            </a:pPr>
            <a:endParaRPr lang="en-US" sz="2800" dirty="0" smtClean="0"/>
          </a:p>
          <a:p>
            <a:pPr eaLnBrk="1" hangingPunct="1">
              <a:buFont typeface="Wingdings" pitchFamily="-96" charset="2"/>
              <a:buChar char="§"/>
              <a:defRPr/>
            </a:pPr>
            <a:endParaRPr lang="en-US" sz="2800" dirty="0" smtClean="0"/>
          </a:p>
        </p:txBody>
      </p:sp>
      <p:pic>
        <p:nvPicPr>
          <p:cNvPr id="22532" name="Picture 4" descr="ar04f03"/>
          <p:cNvPicPr>
            <a:picLocks noChangeAspect="1" noChangeArrowheads="1"/>
          </p:cNvPicPr>
          <p:nvPr/>
        </p:nvPicPr>
        <p:blipFill>
          <a:blip r:embed="rId2" cstate="print"/>
          <a:srcRect/>
          <a:stretch>
            <a:fillRect/>
          </a:stretch>
        </p:blipFill>
        <p:spPr bwMode="auto">
          <a:xfrm>
            <a:off x="4724400" y="3454400"/>
            <a:ext cx="4419600" cy="3403600"/>
          </a:xfrm>
          <a:prstGeom prst="rect">
            <a:avLst/>
          </a:prstGeom>
          <a:noFill/>
          <a:ln w="9525">
            <a:noFill/>
            <a:miter lim="800000"/>
            <a:headEnd/>
            <a:tailEnd/>
          </a:ln>
        </p:spPr>
      </p:pic>
      <p:sp>
        <p:nvSpPr>
          <p:cNvPr id="22533" name="Rectangle 5"/>
          <p:cNvSpPr>
            <a:spLocks noChangeArrowheads="1"/>
          </p:cNvSpPr>
          <p:nvPr/>
        </p:nvSpPr>
        <p:spPr bwMode="auto">
          <a:xfrm>
            <a:off x="6477000" y="5334000"/>
            <a:ext cx="609600" cy="457200"/>
          </a:xfrm>
          <a:prstGeom prst="rect">
            <a:avLst/>
          </a:prstGeom>
          <a:noFill/>
          <a:ln w="15875">
            <a:solidFill>
              <a:srgbClr val="FF0000"/>
            </a:solidFill>
            <a:miter lim="800000"/>
            <a:headEnd/>
            <a:tailEnd/>
          </a:ln>
        </p:spPr>
        <p:txBody>
          <a:bodyPr wrap="none" anchor="ctr"/>
          <a:lstStyle/>
          <a:p>
            <a:endParaRPr lang="en-US" altLang="en-US"/>
          </a:p>
        </p:txBody>
      </p:sp>
      <p:sp>
        <p:nvSpPr>
          <p:cNvPr id="22534" name="Rectangle 6"/>
          <p:cNvSpPr>
            <a:spLocks noChangeArrowheads="1"/>
          </p:cNvSpPr>
          <p:nvPr/>
        </p:nvSpPr>
        <p:spPr bwMode="auto">
          <a:xfrm>
            <a:off x="8001000" y="5943600"/>
            <a:ext cx="609600" cy="457200"/>
          </a:xfrm>
          <a:prstGeom prst="rect">
            <a:avLst/>
          </a:prstGeom>
          <a:noFill/>
          <a:ln w="15875">
            <a:solidFill>
              <a:srgbClr val="FF0000"/>
            </a:solidFill>
            <a:miter lim="800000"/>
            <a:headEnd/>
            <a:tailEnd/>
          </a:ln>
        </p:spPr>
        <p:txBody>
          <a:bodyPr wrap="none" anchor="ctr"/>
          <a:lstStyle/>
          <a:p>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p:txBody>
          <a:bodyPr/>
          <a:lstStyle/>
          <a:p>
            <a:r>
              <a:rPr lang="en-GB" sz="2800" b="1"/>
              <a:t>What determines the Earth</a:t>
            </a:r>
            <a:r>
              <a:rPr lang="en-GB" sz="2800" b="1">
                <a:latin typeface="Arial"/>
              </a:rPr>
              <a:t>’</a:t>
            </a:r>
            <a:r>
              <a:rPr lang="en-GB" sz="2800" b="1"/>
              <a:t>s surface temperature?</a:t>
            </a:r>
          </a:p>
        </p:txBody>
      </p:sp>
      <p:sp>
        <p:nvSpPr>
          <p:cNvPr id="222211" name="Rectangle 3"/>
          <p:cNvSpPr>
            <a:spLocks noGrp="1" noRot="1" noChangeArrowheads="1"/>
          </p:cNvSpPr>
          <p:nvPr>
            <p:ph type="body" idx="1"/>
          </p:nvPr>
        </p:nvSpPr>
        <p:spPr>
          <a:xfrm>
            <a:off x="304800" y="1752600"/>
            <a:ext cx="8153400" cy="3276600"/>
          </a:xfrm>
        </p:spPr>
        <p:txBody>
          <a:bodyPr/>
          <a:lstStyle/>
          <a:p>
            <a:pPr eaLnBrk="0" hangingPunct="0">
              <a:lnSpc>
                <a:spcPct val="90000"/>
              </a:lnSpc>
              <a:spcBef>
                <a:spcPct val="0"/>
              </a:spcBef>
              <a:buFontTx/>
              <a:buNone/>
            </a:pPr>
            <a:r>
              <a:rPr lang="en-GB"/>
              <a:t>Greenhouse warming is caused by </a:t>
            </a:r>
          </a:p>
          <a:p>
            <a:pPr eaLnBrk="0" hangingPunct="0">
              <a:lnSpc>
                <a:spcPct val="90000"/>
              </a:lnSpc>
              <a:spcBef>
                <a:spcPct val="0"/>
              </a:spcBef>
              <a:buFontTx/>
              <a:buNone/>
            </a:pPr>
            <a:endParaRPr lang="en-GB"/>
          </a:p>
          <a:p>
            <a:pPr marL="819150" lvl="1" algn="ctr" eaLnBrk="0" hangingPunct="0">
              <a:lnSpc>
                <a:spcPct val="90000"/>
              </a:lnSpc>
              <a:spcBef>
                <a:spcPct val="0"/>
              </a:spcBef>
              <a:buFontTx/>
              <a:buNone/>
            </a:pPr>
            <a:r>
              <a:rPr lang="en-GB" sz="3200" b="1">
                <a:solidFill>
                  <a:srgbClr val="FFFF00"/>
                </a:solidFill>
              </a:rPr>
              <a:t>Water (H</a:t>
            </a:r>
            <a:r>
              <a:rPr lang="en-GB" sz="3200" b="1" baseline="-25000">
                <a:solidFill>
                  <a:srgbClr val="FFFF00"/>
                </a:solidFill>
              </a:rPr>
              <a:t>2</a:t>
            </a:r>
            <a:r>
              <a:rPr lang="en-GB" sz="3200" b="1">
                <a:solidFill>
                  <a:srgbClr val="FFFF00"/>
                </a:solidFill>
              </a:rPr>
              <a:t>O)</a:t>
            </a:r>
          </a:p>
          <a:p>
            <a:pPr marL="819150" lvl="1" algn="ctr" eaLnBrk="0" hangingPunct="0">
              <a:lnSpc>
                <a:spcPct val="90000"/>
              </a:lnSpc>
              <a:spcBef>
                <a:spcPct val="0"/>
              </a:spcBef>
              <a:buFontTx/>
              <a:buNone/>
            </a:pPr>
            <a:endParaRPr lang="en-GB" sz="3200" b="1">
              <a:solidFill>
                <a:srgbClr val="FFFF00"/>
              </a:solidFill>
            </a:endParaRPr>
          </a:p>
          <a:p>
            <a:pPr marL="819150" lvl="1" algn="ctr" eaLnBrk="0" hangingPunct="0">
              <a:lnSpc>
                <a:spcPct val="90000"/>
              </a:lnSpc>
              <a:spcBef>
                <a:spcPct val="0"/>
              </a:spcBef>
              <a:buFontTx/>
              <a:buNone/>
            </a:pPr>
            <a:r>
              <a:rPr lang="en-GB" sz="3200" b="1">
                <a:solidFill>
                  <a:schemeClr val="hlink"/>
                </a:solidFill>
              </a:rPr>
              <a:t>Carbon Dioxide (CO</a:t>
            </a:r>
            <a:r>
              <a:rPr lang="en-GB" sz="3200" b="1" baseline="-25000">
                <a:solidFill>
                  <a:schemeClr val="hlink"/>
                </a:solidFill>
              </a:rPr>
              <a:t>2</a:t>
            </a:r>
            <a:r>
              <a:rPr lang="en-GB" sz="3200" b="1">
                <a:solidFill>
                  <a:schemeClr val="hlink"/>
                </a:solidFill>
              </a:rPr>
              <a:t>)</a:t>
            </a:r>
            <a:endParaRPr lang="en-GB" sz="3200"/>
          </a:p>
          <a:p>
            <a:pPr eaLnBrk="0" hangingPunct="0">
              <a:lnSpc>
                <a:spcPct val="90000"/>
              </a:lnSpc>
              <a:spcBef>
                <a:spcPct val="0"/>
              </a:spcBef>
              <a:buFontTx/>
              <a:buNone/>
            </a:pPr>
            <a:endParaRPr lang="en-GB"/>
          </a:p>
          <a:p>
            <a:pPr eaLnBrk="0" hangingPunct="0">
              <a:lnSpc>
                <a:spcPct val="90000"/>
              </a:lnSpc>
              <a:spcBef>
                <a:spcPct val="0"/>
              </a:spcBef>
              <a:buFontTx/>
              <a:buChar char="•"/>
            </a:pPr>
            <a:endParaRPr lang="en-GB"/>
          </a:p>
          <a:p>
            <a:pPr eaLnBrk="0" hangingPunct="0">
              <a:lnSpc>
                <a:spcPct val="90000"/>
              </a:lnSpc>
              <a:spcBef>
                <a:spcPct val="0"/>
              </a:spcBef>
              <a:buFontTx/>
              <a:buNone/>
            </a:pPr>
            <a:endParaRPr lang="en-GB" sz="200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rrowheads="1"/>
          </p:cNvSpPr>
          <p:nvPr>
            <p:ph type="title"/>
          </p:nvPr>
        </p:nvSpPr>
        <p:spPr/>
        <p:txBody>
          <a:bodyPr/>
          <a:lstStyle/>
          <a:p>
            <a:r>
              <a:rPr lang="en-GB" sz="2800" b="1"/>
              <a:t>What determines the Earth</a:t>
            </a:r>
            <a:r>
              <a:rPr lang="en-GB" sz="2800" b="1">
                <a:latin typeface="Arial"/>
              </a:rPr>
              <a:t>’</a:t>
            </a:r>
            <a:r>
              <a:rPr lang="en-GB" sz="2800" b="1"/>
              <a:t>s surface temperature?</a:t>
            </a:r>
          </a:p>
        </p:txBody>
      </p:sp>
      <p:sp>
        <p:nvSpPr>
          <p:cNvPr id="224259" name="Rectangle 3"/>
          <p:cNvSpPr>
            <a:spLocks noGrp="1" noRot="1" noChangeArrowheads="1"/>
          </p:cNvSpPr>
          <p:nvPr>
            <p:ph type="body" idx="1"/>
          </p:nvPr>
        </p:nvSpPr>
        <p:spPr>
          <a:xfrm>
            <a:off x="301625" y="1211263"/>
            <a:ext cx="8540750" cy="4887912"/>
          </a:xfrm>
        </p:spPr>
        <p:txBody>
          <a:bodyPr/>
          <a:lstStyle/>
          <a:p>
            <a:pPr eaLnBrk="0" hangingPunct="0">
              <a:lnSpc>
                <a:spcPct val="90000"/>
              </a:lnSpc>
              <a:spcBef>
                <a:spcPct val="0"/>
              </a:spcBef>
              <a:buFontTx/>
              <a:buNone/>
            </a:pPr>
            <a:r>
              <a:rPr lang="en-GB" b="1">
                <a:solidFill>
                  <a:schemeClr val="accent1"/>
                </a:solidFill>
              </a:rPr>
              <a:t>What is special about </a:t>
            </a:r>
            <a:r>
              <a:rPr lang="en-GB" sz="3600" b="1">
                <a:solidFill>
                  <a:schemeClr val="accent1"/>
                </a:solidFill>
              </a:rPr>
              <a:t>H</a:t>
            </a:r>
            <a:r>
              <a:rPr lang="en-GB" sz="3600" b="1" baseline="-25000">
                <a:solidFill>
                  <a:schemeClr val="accent1"/>
                </a:solidFill>
              </a:rPr>
              <a:t>2</a:t>
            </a:r>
            <a:r>
              <a:rPr lang="en-GB" sz="3600" b="1">
                <a:solidFill>
                  <a:schemeClr val="accent1"/>
                </a:solidFill>
              </a:rPr>
              <a:t>O and CO</a:t>
            </a:r>
            <a:r>
              <a:rPr lang="en-GB" sz="3600" b="1" baseline="-25000">
                <a:solidFill>
                  <a:schemeClr val="accent1"/>
                </a:solidFill>
              </a:rPr>
              <a:t>2</a:t>
            </a:r>
            <a:r>
              <a:rPr lang="en-GB" sz="3600" b="1">
                <a:solidFill>
                  <a:schemeClr val="accent1"/>
                </a:solidFill>
              </a:rPr>
              <a:t>?</a:t>
            </a:r>
            <a:endParaRPr lang="en-GB" sz="3600"/>
          </a:p>
          <a:p>
            <a:pPr eaLnBrk="0" hangingPunct="0">
              <a:lnSpc>
                <a:spcPct val="90000"/>
              </a:lnSpc>
              <a:spcBef>
                <a:spcPct val="0"/>
              </a:spcBef>
              <a:buFontTx/>
              <a:buNone/>
            </a:pPr>
            <a:endParaRPr lang="en-GB"/>
          </a:p>
          <a:p>
            <a:pPr eaLnBrk="0" hangingPunct="0">
              <a:lnSpc>
                <a:spcPct val="90000"/>
              </a:lnSpc>
              <a:spcBef>
                <a:spcPct val="0"/>
              </a:spcBef>
              <a:buFontTx/>
              <a:buChar char="•"/>
            </a:pPr>
            <a:r>
              <a:rPr lang="en-GB"/>
              <a:t>Their molecules have </a:t>
            </a:r>
            <a:r>
              <a:rPr lang="en-GB" b="1">
                <a:solidFill>
                  <a:schemeClr val="accent1"/>
                </a:solidFill>
              </a:rPr>
              <a:t>three</a:t>
            </a:r>
            <a:r>
              <a:rPr lang="en-GB"/>
              <a:t> atoms,</a:t>
            </a:r>
          </a:p>
          <a:p>
            <a:pPr eaLnBrk="0" hangingPunct="0">
              <a:lnSpc>
                <a:spcPct val="90000"/>
              </a:lnSpc>
              <a:spcBef>
                <a:spcPct val="0"/>
              </a:spcBef>
              <a:buFontTx/>
              <a:buChar char="•"/>
            </a:pPr>
            <a:endParaRPr lang="en-GB"/>
          </a:p>
          <a:p>
            <a:pPr eaLnBrk="0" hangingPunct="0">
              <a:lnSpc>
                <a:spcPct val="90000"/>
              </a:lnSpc>
              <a:spcBef>
                <a:spcPct val="0"/>
              </a:spcBef>
              <a:buFontTx/>
              <a:buChar char="•"/>
            </a:pPr>
            <a:r>
              <a:rPr lang="en-GB"/>
              <a:t>Their </a:t>
            </a:r>
            <a:r>
              <a:rPr lang="en-GB" b="1"/>
              <a:t>natural frequencies</a:t>
            </a:r>
            <a:r>
              <a:rPr lang="en-GB"/>
              <a:t> of vibration are in the </a:t>
            </a:r>
            <a:r>
              <a:rPr lang="en-GB" b="1">
                <a:solidFill>
                  <a:srgbClr val="FF0000"/>
                </a:solidFill>
              </a:rPr>
              <a:t>infra-red,</a:t>
            </a:r>
            <a:endParaRPr lang="en-GB"/>
          </a:p>
          <a:p>
            <a:pPr eaLnBrk="0" hangingPunct="0">
              <a:lnSpc>
                <a:spcPct val="90000"/>
              </a:lnSpc>
              <a:spcBef>
                <a:spcPct val="0"/>
              </a:spcBef>
              <a:buFontTx/>
              <a:buChar char="•"/>
            </a:pPr>
            <a:endParaRPr lang="en-GB"/>
          </a:p>
          <a:p>
            <a:pPr eaLnBrk="0" hangingPunct="0">
              <a:lnSpc>
                <a:spcPct val="90000"/>
              </a:lnSpc>
              <a:spcBef>
                <a:spcPct val="0"/>
              </a:spcBef>
              <a:buFontTx/>
              <a:buChar char="•"/>
            </a:pPr>
            <a:r>
              <a:rPr lang="en-GB"/>
              <a:t>They are the earth’s blanket for reflecting certain </a:t>
            </a:r>
            <a:r>
              <a:rPr lang="en-GB" b="1">
                <a:solidFill>
                  <a:srgbClr val="FF0000"/>
                </a:solidFill>
              </a:rPr>
              <a:t>infra-red</a:t>
            </a:r>
            <a:r>
              <a:rPr lang="en-GB"/>
              <a:t> frequencies back down to earth.</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ChangeArrowheads="1"/>
          </p:cNvSpPr>
          <p:nvPr/>
        </p:nvSpPr>
        <p:spPr bwMode="auto">
          <a:xfrm>
            <a:off x="0" y="0"/>
            <a:ext cx="9144000" cy="6858000"/>
          </a:xfrm>
          <a:prstGeom prst="rect">
            <a:avLst/>
          </a:prstGeom>
          <a:solidFill>
            <a:schemeClr val="bg1"/>
          </a:solidFill>
          <a:ln w="9525">
            <a:noFill/>
            <a:miter lim="800000"/>
            <a:headEnd/>
            <a:tailEnd/>
          </a:ln>
          <a:effectLst/>
        </p:spPr>
        <p:txBody>
          <a:bodyPr wrap="none" tIns="108000" bIns="108000" anchor="ctr"/>
          <a:lstStyle/>
          <a:p>
            <a:pPr algn="ctr"/>
            <a:endParaRPr lang="en-US"/>
          </a:p>
        </p:txBody>
      </p:sp>
      <p:sp>
        <p:nvSpPr>
          <p:cNvPr id="507925" name="Rectangle 21"/>
          <p:cNvSpPr>
            <a:spLocks noChangeArrowheads="1"/>
          </p:cNvSpPr>
          <p:nvPr/>
        </p:nvSpPr>
        <p:spPr bwMode="auto">
          <a:xfrm>
            <a:off x="8101013" y="1341438"/>
            <a:ext cx="863600" cy="2879725"/>
          </a:xfrm>
          <a:prstGeom prst="rect">
            <a:avLst/>
          </a:prstGeom>
          <a:solidFill>
            <a:schemeClr val="tx1"/>
          </a:solidFill>
          <a:ln w="9525">
            <a:solidFill>
              <a:schemeClr val="tx1"/>
            </a:solidFill>
            <a:miter lim="800000"/>
            <a:headEnd/>
            <a:tailEnd/>
          </a:ln>
          <a:effectLst/>
        </p:spPr>
        <p:txBody>
          <a:bodyPr wrap="none" tIns="108000" bIns="108000" anchor="ctr"/>
          <a:lstStyle/>
          <a:p>
            <a:endParaRPr lang="en-US"/>
          </a:p>
        </p:txBody>
      </p:sp>
      <p:sp>
        <p:nvSpPr>
          <p:cNvPr id="507924" name="Rectangle 20"/>
          <p:cNvSpPr>
            <a:spLocks noChangeArrowheads="1"/>
          </p:cNvSpPr>
          <p:nvPr/>
        </p:nvSpPr>
        <p:spPr bwMode="auto">
          <a:xfrm>
            <a:off x="755650" y="1341438"/>
            <a:ext cx="1439863" cy="2879725"/>
          </a:xfrm>
          <a:prstGeom prst="rect">
            <a:avLst/>
          </a:prstGeom>
          <a:solidFill>
            <a:schemeClr val="tx1"/>
          </a:solidFill>
          <a:ln w="9525">
            <a:solidFill>
              <a:schemeClr val="tx1"/>
            </a:solidFill>
            <a:miter lim="800000"/>
            <a:headEnd/>
            <a:tailEnd/>
          </a:ln>
          <a:effectLst/>
        </p:spPr>
        <p:txBody>
          <a:bodyPr wrap="none" tIns="108000" bIns="108000" anchor="ctr"/>
          <a:lstStyle/>
          <a:p>
            <a:endParaRPr lang="en-US"/>
          </a:p>
        </p:txBody>
      </p:sp>
      <p:grpSp>
        <p:nvGrpSpPr>
          <p:cNvPr id="2" name="Group 3"/>
          <p:cNvGrpSpPr>
            <a:grpSpLocks/>
          </p:cNvGrpSpPr>
          <p:nvPr/>
        </p:nvGrpSpPr>
        <p:grpSpPr bwMode="auto">
          <a:xfrm>
            <a:off x="5410200" y="685800"/>
            <a:ext cx="1905000" cy="762000"/>
            <a:chOff x="3408" y="384"/>
            <a:chExt cx="1200" cy="480"/>
          </a:xfrm>
        </p:grpSpPr>
        <p:sp>
          <p:nvSpPr>
            <p:cNvPr id="507908" name="Line 4"/>
            <p:cNvSpPr>
              <a:spLocks noChangeShapeType="1"/>
            </p:cNvSpPr>
            <p:nvPr/>
          </p:nvSpPr>
          <p:spPr bwMode="auto">
            <a:xfrm flipH="1">
              <a:off x="3408" y="624"/>
              <a:ext cx="768" cy="240"/>
            </a:xfrm>
            <a:prstGeom prst="line">
              <a:avLst/>
            </a:prstGeom>
            <a:noFill/>
            <a:ln w="12700">
              <a:solidFill>
                <a:schemeClr val="accent2"/>
              </a:solidFill>
              <a:round/>
              <a:headEnd/>
              <a:tailEnd/>
            </a:ln>
            <a:effectLst/>
          </p:spPr>
          <p:txBody>
            <a:bodyPr tIns="108000" bIns="108000"/>
            <a:lstStyle/>
            <a:p>
              <a:endParaRPr lang="en-US"/>
            </a:p>
          </p:txBody>
        </p:sp>
        <p:sp>
          <p:nvSpPr>
            <p:cNvPr id="507909" name="Text Box 5"/>
            <p:cNvSpPr txBox="1">
              <a:spLocks noChangeArrowheads="1"/>
            </p:cNvSpPr>
            <p:nvPr/>
          </p:nvSpPr>
          <p:spPr bwMode="auto">
            <a:xfrm>
              <a:off x="3648" y="384"/>
              <a:ext cx="960" cy="317"/>
            </a:xfrm>
            <a:prstGeom prst="rect">
              <a:avLst/>
            </a:prstGeom>
            <a:solidFill>
              <a:schemeClr val="bg1"/>
            </a:solidFill>
            <a:ln w="12700">
              <a:solidFill>
                <a:srgbClr val="0000FF"/>
              </a:solidFill>
              <a:miter lim="800000"/>
              <a:headEnd/>
              <a:tailEnd/>
            </a:ln>
            <a:effectLst/>
          </p:spPr>
          <p:txBody>
            <a:bodyPr tIns="108000" bIns="108000">
              <a:spAutoFit/>
            </a:bodyPr>
            <a:lstStyle/>
            <a:p>
              <a:pPr algn="ctr">
                <a:spcBef>
                  <a:spcPct val="50000"/>
                </a:spcBef>
              </a:pPr>
              <a:r>
                <a:rPr lang="en-GB" sz="1800">
                  <a:solidFill>
                    <a:schemeClr val="hlink"/>
                  </a:solidFill>
                </a:rPr>
                <a:t>Infra Red</a:t>
              </a:r>
            </a:p>
          </p:txBody>
        </p:sp>
      </p:grpSp>
      <p:grpSp>
        <p:nvGrpSpPr>
          <p:cNvPr id="3" name="Group 6"/>
          <p:cNvGrpSpPr>
            <a:grpSpLocks/>
          </p:cNvGrpSpPr>
          <p:nvPr/>
        </p:nvGrpSpPr>
        <p:grpSpPr bwMode="auto">
          <a:xfrm>
            <a:off x="1066800" y="685800"/>
            <a:ext cx="1600200" cy="685800"/>
            <a:chOff x="672" y="384"/>
            <a:chExt cx="1008" cy="432"/>
          </a:xfrm>
        </p:grpSpPr>
        <p:sp>
          <p:nvSpPr>
            <p:cNvPr id="507911" name="Line 7"/>
            <p:cNvSpPr>
              <a:spLocks noChangeShapeType="1"/>
            </p:cNvSpPr>
            <p:nvPr/>
          </p:nvSpPr>
          <p:spPr bwMode="auto">
            <a:xfrm>
              <a:off x="1152" y="672"/>
              <a:ext cx="528" cy="144"/>
            </a:xfrm>
            <a:prstGeom prst="line">
              <a:avLst/>
            </a:prstGeom>
            <a:noFill/>
            <a:ln w="12700">
              <a:solidFill>
                <a:schemeClr val="accent2"/>
              </a:solidFill>
              <a:round/>
              <a:headEnd/>
              <a:tailEnd/>
            </a:ln>
            <a:effectLst/>
          </p:spPr>
          <p:txBody>
            <a:bodyPr tIns="108000" bIns="108000"/>
            <a:lstStyle/>
            <a:p>
              <a:endParaRPr lang="en-US"/>
            </a:p>
          </p:txBody>
        </p:sp>
        <p:sp>
          <p:nvSpPr>
            <p:cNvPr id="507912" name="Text Box 8"/>
            <p:cNvSpPr txBox="1">
              <a:spLocks noChangeArrowheads="1"/>
            </p:cNvSpPr>
            <p:nvPr/>
          </p:nvSpPr>
          <p:spPr bwMode="auto">
            <a:xfrm>
              <a:off x="672" y="384"/>
              <a:ext cx="960" cy="317"/>
            </a:xfrm>
            <a:prstGeom prst="rect">
              <a:avLst/>
            </a:prstGeom>
            <a:solidFill>
              <a:schemeClr val="bg1"/>
            </a:solidFill>
            <a:ln w="12700">
              <a:solidFill>
                <a:srgbClr val="0000FF"/>
              </a:solidFill>
              <a:miter lim="800000"/>
              <a:headEnd/>
              <a:tailEnd/>
            </a:ln>
            <a:effectLst/>
          </p:spPr>
          <p:txBody>
            <a:bodyPr tIns="108000" bIns="108000">
              <a:spAutoFit/>
            </a:bodyPr>
            <a:lstStyle/>
            <a:p>
              <a:pPr algn="ctr">
                <a:spcBef>
                  <a:spcPct val="50000"/>
                </a:spcBef>
              </a:pPr>
              <a:r>
                <a:rPr lang="en-GB" sz="1800">
                  <a:solidFill>
                    <a:schemeClr val="hlink"/>
                  </a:solidFill>
                </a:rPr>
                <a:t>Ultra Violet</a:t>
              </a:r>
            </a:p>
          </p:txBody>
        </p:sp>
      </p:grpSp>
      <p:grpSp>
        <p:nvGrpSpPr>
          <p:cNvPr id="4" name="Group 9"/>
          <p:cNvGrpSpPr>
            <a:grpSpLocks/>
          </p:cNvGrpSpPr>
          <p:nvPr/>
        </p:nvGrpSpPr>
        <p:grpSpPr bwMode="auto">
          <a:xfrm>
            <a:off x="3124200" y="685800"/>
            <a:ext cx="1066800" cy="685800"/>
            <a:chOff x="1968" y="384"/>
            <a:chExt cx="672" cy="432"/>
          </a:xfrm>
        </p:grpSpPr>
        <p:sp>
          <p:nvSpPr>
            <p:cNvPr id="507914" name="Line 10"/>
            <p:cNvSpPr>
              <a:spLocks noChangeShapeType="1"/>
            </p:cNvSpPr>
            <p:nvPr/>
          </p:nvSpPr>
          <p:spPr bwMode="auto">
            <a:xfrm flipH="1">
              <a:off x="2352" y="624"/>
              <a:ext cx="96" cy="192"/>
            </a:xfrm>
            <a:prstGeom prst="line">
              <a:avLst/>
            </a:prstGeom>
            <a:noFill/>
            <a:ln w="12700">
              <a:solidFill>
                <a:schemeClr val="accent2"/>
              </a:solidFill>
              <a:round/>
              <a:headEnd/>
              <a:tailEnd/>
            </a:ln>
            <a:effectLst/>
          </p:spPr>
          <p:txBody>
            <a:bodyPr tIns="108000" bIns="108000"/>
            <a:lstStyle/>
            <a:p>
              <a:endParaRPr lang="en-US"/>
            </a:p>
          </p:txBody>
        </p:sp>
        <p:sp>
          <p:nvSpPr>
            <p:cNvPr id="507915" name="Text Box 11"/>
            <p:cNvSpPr txBox="1">
              <a:spLocks noChangeArrowheads="1"/>
            </p:cNvSpPr>
            <p:nvPr/>
          </p:nvSpPr>
          <p:spPr bwMode="auto">
            <a:xfrm>
              <a:off x="1968" y="384"/>
              <a:ext cx="672" cy="317"/>
            </a:xfrm>
            <a:prstGeom prst="rect">
              <a:avLst/>
            </a:prstGeom>
            <a:solidFill>
              <a:schemeClr val="bg1"/>
            </a:solidFill>
            <a:ln w="12700">
              <a:solidFill>
                <a:srgbClr val="0000FF"/>
              </a:solidFill>
              <a:miter lim="800000"/>
              <a:headEnd/>
              <a:tailEnd/>
            </a:ln>
            <a:effectLst/>
          </p:spPr>
          <p:txBody>
            <a:bodyPr tIns="108000" bIns="108000">
              <a:spAutoFit/>
            </a:bodyPr>
            <a:lstStyle/>
            <a:p>
              <a:pPr algn="ctr">
                <a:spcBef>
                  <a:spcPct val="50000"/>
                </a:spcBef>
              </a:pPr>
              <a:r>
                <a:rPr lang="en-GB" sz="1800">
                  <a:solidFill>
                    <a:schemeClr val="hlink"/>
                  </a:solidFill>
                </a:rPr>
                <a:t>Visible</a:t>
              </a:r>
            </a:p>
          </p:txBody>
        </p:sp>
      </p:grpSp>
      <p:sp>
        <p:nvSpPr>
          <p:cNvPr id="507916" name="Rectangle 12"/>
          <p:cNvSpPr>
            <a:spLocks noGrp="1" noRot="1" noChangeArrowheads="1"/>
          </p:cNvSpPr>
          <p:nvPr>
            <p:ph type="title"/>
          </p:nvPr>
        </p:nvSpPr>
        <p:spPr/>
        <p:txBody>
          <a:bodyPr/>
          <a:lstStyle/>
          <a:p>
            <a:r>
              <a:rPr lang="en-GB" sz="3200">
                <a:solidFill>
                  <a:srgbClr val="FFFF00"/>
                </a:solidFill>
              </a:rPr>
              <a:t>Infrared Radiation absorbed by Water and CO</a:t>
            </a:r>
            <a:r>
              <a:rPr lang="en-GB" sz="3200" baseline="-25000">
                <a:solidFill>
                  <a:srgbClr val="FFFF00"/>
                </a:solidFill>
              </a:rPr>
              <a:t>2</a:t>
            </a:r>
          </a:p>
        </p:txBody>
      </p:sp>
      <p:pic>
        <p:nvPicPr>
          <p:cNvPr id="507917" name="Picture 13" descr="GW01"/>
          <p:cNvPicPr>
            <a:picLocks noChangeAspect="1" noChangeArrowheads="1"/>
          </p:cNvPicPr>
          <p:nvPr/>
        </p:nvPicPr>
        <p:blipFill>
          <a:blip r:embed="rId3" cstate="print"/>
          <a:srcRect/>
          <a:stretch>
            <a:fillRect/>
          </a:stretch>
        </p:blipFill>
        <p:spPr bwMode="auto">
          <a:xfrm>
            <a:off x="2106613" y="1323975"/>
            <a:ext cx="6042025" cy="2922588"/>
          </a:xfrm>
          <a:prstGeom prst="rect">
            <a:avLst/>
          </a:prstGeom>
          <a:noFill/>
        </p:spPr>
      </p:pic>
      <p:pic>
        <p:nvPicPr>
          <p:cNvPr id="507918" name="Picture 14" descr="GW0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44613" y="1768475"/>
            <a:ext cx="4262437" cy="1905000"/>
          </a:xfrm>
          <a:prstGeom prst="rect">
            <a:avLst/>
          </a:prstGeom>
          <a:noFill/>
        </p:spPr>
      </p:pic>
      <p:pic>
        <p:nvPicPr>
          <p:cNvPr id="507919" name="Picture 15" descr="GW0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233988" y="1543050"/>
            <a:ext cx="3611562" cy="2127250"/>
          </a:xfrm>
          <a:prstGeom prst="rect">
            <a:avLst/>
          </a:prstGeom>
          <a:noFill/>
        </p:spPr>
      </p:pic>
      <p:pic>
        <p:nvPicPr>
          <p:cNvPr id="507920" name="Picture 16" descr="GW0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410075" y="1636713"/>
            <a:ext cx="2270125" cy="1981200"/>
          </a:xfrm>
          <a:prstGeom prst="rect">
            <a:avLst/>
          </a:prstGeom>
          <a:noFill/>
        </p:spPr>
      </p:pic>
      <p:pic>
        <p:nvPicPr>
          <p:cNvPr id="507921" name="Picture 17" descr="GW0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63913" y="1617663"/>
            <a:ext cx="4664075" cy="2014537"/>
          </a:xfrm>
          <a:prstGeom prst="rect">
            <a:avLst/>
          </a:prstGeom>
          <a:noFill/>
        </p:spPr>
      </p:pic>
      <p:pic>
        <p:nvPicPr>
          <p:cNvPr id="507922" name="Picture 18" descr="GW04"/>
          <p:cNvPicPr>
            <a:picLocks noChangeAspect="1" noChangeArrowheads="1"/>
          </p:cNvPicPr>
          <p:nvPr/>
        </p:nvPicPr>
        <p:blipFill>
          <a:blip r:embed="rId8" cstate="print"/>
          <a:srcRect/>
          <a:stretch>
            <a:fillRect/>
          </a:stretch>
        </p:blipFill>
        <p:spPr bwMode="auto">
          <a:xfrm>
            <a:off x="228600" y="4267200"/>
            <a:ext cx="7778750" cy="1057275"/>
          </a:xfrm>
          <a:prstGeom prst="rect">
            <a:avLst/>
          </a:prstGeom>
          <a:noFill/>
        </p:spPr>
      </p:pic>
      <p:pic>
        <p:nvPicPr>
          <p:cNvPr id="507923" name="Picture 19" descr="GW06"/>
          <p:cNvPicPr>
            <a:picLocks noChangeAspect="1" noChangeArrowheads="1"/>
          </p:cNvPicPr>
          <p:nvPr/>
        </p:nvPicPr>
        <p:blipFill>
          <a:blip r:embed="rId9" cstate="print"/>
          <a:srcRect/>
          <a:stretch>
            <a:fillRect/>
          </a:stretch>
        </p:blipFill>
        <p:spPr bwMode="auto">
          <a:xfrm>
            <a:off x="228600" y="4267200"/>
            <a:ext cx="7799388" cy="1054100"/>
          </a:xfrm>
          <a:prstGeom prst="rect">
            <a:avLst/>
          </a:prstGeom>
          <a:noFill/>
        </p:spPr>
      </p:pic>
      <p:sp>
        <p:nvSpPr>
          <p:cNvPr id="507926" name="Rectangle 22"/>
          <p:cNvSpPr>
            <a:spLocks noChangeArrowheads="1"/>
          </p:cNvSpPr>
          <p:nvPr/>
        </p:nvSpPr>
        <p:spPr bwMode="auto">
          <a:xfrm>
            <a:off x="1508125" y="1889125"/>
            <a:ext cx="290513" cy="1403350"/>
          </a:xfrm>
          <a:prstGeom prst="rect">
            <a:avLst/>
          </a:prstGeom>
          <a:solidFill>
            <a:schemeClr val="tx1"/>
          </a:solidFill>
          <a:ln w="9525">
            <a:noFill/>
            <a:miter lim="800000"/>
            <a:headEnd/>
            <a:tailEnd/>
          </a:ln>
          <a:effectLst/>
        </p:spPr>
        <p:txBody>
          <a:bodyPr wrap="none" tIns="108000" bIns="108000" anchor="ctr"/>
          <a:lstStyle/>
          <a:p>
            <a:endParaRPr lang="en-US"/>
          </a:p>
        </p:txBody>
      </p:sp>
      <p:sp>
        <p:nvSpPr>
          <p:cNvPr id="507927" name="Rectangle 23"/>
          <p:cNvSpPr>
            <a:spLocks noChangeArrowheads="1"/>
          </p:cNvSpPr>
          <p:nvPr/>
        </p:nvSpPr>
        <p:spPr bwMode="auto">
          <a:xfrm>
            <a:off x="8382000" y="1447800"/>
            <a:ext cx="288925" cy="2255838"/>
          </a:xfrm>
          <a:prstGeom prst="rect">
            <a:avLst/>
          </a:prstGeom>
          <a:solidFill>
            <a:schemeClr val="tx1"/>
          </a:solidFill>
          <a:ln w="9525">
            <a:noFill/>
            <a:miter lim="800000"/>
            <a:headEnd/>
            <a:tailEnd/>
          </a:ln>
          <a:effectLst/>
        </p:spPr>
        <p:txBody>
          <a:bodyPr wrap="none" tIns="108000" bIns="108000"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07919"/>
                                        </p:tgtEl>
                                        <p:attrNameLst>
                                          <p:attrName>style.visibility</p:attrName>
                                        </p:attrNameLst>
                                      </p:cBhvr>
                                      <p:to>
                                        <p:strVal val="visible"/>
                                      </p:to>
                                    </p:set>
                                    <p:anim calcmode="lin" valueType="num">
                                      <p:cBhvr additive="base">
                                        <p:cTn id="7" dur="500" fill="hold"/>
                                        <p:tgtEl>
                                          <p:spTgt spid="507919"/>
                                        </p:tgtEl>
                                        <p:attrNameLst>
                                          <p:attrName>ppt_x</p:attrName>
                                        </p:attrNameLst>
                                      </p:cBhvr>
                                      <p:tavLst>
                                        <p:tav tm="0">
                                          <p:val>
                                            <p:strVal val="1+#ppt_w/2"/>
                                          </p:val>
                                        </p:tav>
                                        <p:tav tm="100000">
                                          <p:val>
                                            <p:strVal val="#ppt_x"/>
                                          </p:val>
                                        </p:tav>
                                      </p:tavLst>
                                    </p:anim>
                                    <p:anim calcmode="lin" valueType="num">
                                      <p:cBhvr additive="base">
                                        <p:cTn id="8" dur="500" fill="hold"/>
                                        <p:tgtEl>
                                          <p:spTgt spid="5079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7922"/>
                                        </p:tgtEl>
                                        <p:attrNameLst>
                                          <p:attrName>style.visibility</p:attrName>
                                        </p:attrNameLst>
                                      </p:cBhvr>
                                      <p:to>
                                        <p:strVal val="visible"/>
                                      </p:to>
                                    </p:set>
                                    <p:anim calcmode="lin" valueType="num">
                                      <p:cBhvr additive="base">
                                        <p:cTn id="13" dur="500" fill="hold"/>
                                        <p:tgtEl>
                                          <p:spTgt spid="507922"/>
                                        </p:tgtEl>
                                        <p:attrNameLst>
                                          <p:attrName>ppt_x</p:attrName>
                                        </p:attrNameLst>
                                      </p:cBhvr>
                                      <p:tavLst>
                                        <p:tav tm="0">
                                          <p:val>
                                            <p:strVal val="#ppt_x"/>
                                          </p:val>
                                        </p:tav>
                                        <p:tav tm="100000">
                                          <p:val>
                                            <p:strVal val="#ppt_x"/>
                                          </p:val>
                                        </p:tav>
                                      </p:tavLst>
                                    </p:anim>
                                    <p:anim calcmode="lin" valueType="num">
                                      <p:cBhvr additive="base">
                                        <p:cTn id="14" dur="500" fill="hold"/>
                                        <p:tgtEl>
                                          <p:spTgt spid="5079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7921"/>
                                        </p:tgtEl>
                                        <p:attrNameLst>
                                          <p:attrName>style.visibility</p:attrName>
                                        </p:attrNameLst>
                                      </p:cBhvr>
                                      <p:to>
                                        <p:strVal val="visible"/>
                                      </p:to>
                                    </p:set>
                                    <p:anim calcmode="lin" valueType="num">
                                      <p:cBhvr additive="base">
                                        <p:cTn id="19" dur="500" fill="hold"/>
                                        <p:tgtEl>
                                          <p:spTgt spid="507921"/>
                                        </p:tgtEl>
                                        <p:attrNameLst>
                                          <p:attrName>ppt_x</p:attrName>
                                        </p:attrNameLst>
                                      </p:cBhvr>
                                      <p:tavLst>
                                        <p:tav tm="0">
                                          <p:val>
                                            <p:strVal val="#ppt_x"/>
                                          </p:val>
                                        </p:tav>
                                        <p:tav tm="100000">
                                          <p:val>
                                            <p:strVal val="#ppt_x"/>
                                          </p:val>
                                        </p:tav>
                                      </p:tavLst>
                                    </p:anim>
                                    <p:anim calcmode="lin" valueType="num">
                                      <p:cBhvr additive="base">
                                        <p:cTn id="20" dur="500" fill="hold"/>
                                        <p:tgtEl>
                                          <p:spTgt spid="5079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07923"/>
                                        </p:tgtEl>
                                        <p:attrNameLst>
                                          <p:attrName>style.visibility</p:attrName>
                                        </p:attrNameLst>
                                      </p:cBhvr>
                                      <p:to>
                                        <p:strVal val="visible"/>
                                      </p:to>
                                    </p:set>
                                    <p:anim calcmode="lin" valueType="num">
                                      <p:cBhvr additive="base">
                                        <p:cTn id="25" dur="500" fill="hold"/>
                                        <p:tgtEl>
                                          <p:spTgt spid="507923"/>
                                        </p:tgtEl>
                                        <p:attrNameLst>
                                          <p:attrName>ppt_x</p:attrName>
                                        </p:attrNameLst>
                                      </p:cBhvr>
                                      <p:tavLst>
                                        <p:tav tm="0">
                                          <p:val>
                                            <p:strVal val="#ppt_x"/>
                                          </p:val>
                                        </p:tav>
                                        <p:tav tm="100000">
                                          <p:val>
                                            <p:strVal val="#ppt_x"/>
                                          </p:val>
                                        </p:tav>
                                      </p:tavLst>
                                    </p:anim>
                                    <p:anim calcmode="lin" valueType="num">
                                      <p:cBhvr additive="base">
                                        <p:cTn id="26" dur="500" fill="hold"/>
                                        <p:tgtEl>
                                          <p:spTgt spid="5079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07920"/>
                                        </p:tgtEl>
                                        <p:attrNameLst>
                                          <p:attrName>style.visibility</p:attrName>
                                        </p:attrNameLst>
                                      </p:cBhvr>
                                      <p:to>
                                        <p:strVal val="visible"/>
                                      </p:to>
                                    </p:set>
                                    <p:anim calcmode="lin" valueType="num">
                                      <p:cBhvr additive="base">
                                        <p:cTn id="31" dur="500" fill="hold"/>
                                        <p:tgtEl>
                                          <p:spTgt spid="507920"/>
                                        </p:tgtEl>
                                        <p:attrNameLst>
                                          <p:attrName>ppt_x</p:attrName>
                                        </p:attrNameLst>
                                      </p:cBhvr>
                                      <p:tavLst>
                                        <p:tav tm="0">
                                          <p:val>
                                            <p:strVal val="#ppt_x"/>
                                          </p:val>
                                        </p:tav>
                                        <p:tav tm="100000">
                                          <p:val>
                                            <p:strVal val="#ppt_x"/>
                                          </p:val>
                                        </p:tav>
                                      </p:tavLst>
                                    </p:anim>
                                    <p:anim calcmode="lin" valueType="num">
                                      <p:cBhvr additive="base">
                                        <p:cTn id="32" dur="500" fill="hold"/>
                                        <p:tgtEl>
                                          <p:spTgt spid="5079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rrowheads="1"/>
          </p:cNvSpPr>
          <p:nvPr>
            <p:ph type="title"/>
          </p:nvPr>
        </p:nvSpPr>
        <p:spPr>
          <a:xfrm>
            <a:off x="468313" y="115888"/>
            <a:ext cx="8207375" cy="609600"/>
          </a:xfrm>
        </p:spPr>
        <p:txBody>
          <a:bodyPr/>
          <a:lstStyle/>
          <a:p>
            <a:r>
              <a:rPr lang="en-GB" sz="2800" b="1"/>
              <a:t>What determines the Earth</a:t>
            </a:r>
            <a:r>
              <a:rPr lang="en-GB" sz="2800" b="1">
                <a:latin typeface="Arial"/>
              </a:rPr>
              <a:t>’</a:t>
            </a:r>
            <a:r>
              <a:rPr lang="en-GB" sz="2800" b="1"/>
              <a:t>s surface temperature?</a:t>
            </a:r>
          </a:p>
        </p:txBody>
      </p:sp>
      <p:grpSp>
        <p:nvGrpSpPr>
          <p:cNvPr id="2" name="Group 3"/>
          <p:cNvGrpSpPr>
            <a:grpSpLocks/>
          </p:cNvGrpSpPr>
          <p:nvPr/>
        </p:nvGrpSpPr>
        <p:grpSpPr bwMode="auto">
          <a:xfrm rot="-5400000">
            <a:off x="1761332" y="3572668"/>
            <a:ext cx="5981700" cy="207963"/>
            <a:chOff x="216" y="4032"/>
            <a:chExt cx="5544" cy="288"/>
          </a:xfrm>
        </p:grpSpPr>
        <p:sp>
          <p:nvSpPr>
            <p:cNvPr id="246788" name="AutoShape 4"/>
            <p:cNvSpPr>
              <a:spLocks noChangeArrowheads="1"/>
            </p:cNvSpPr>
            <p:nvPr/>
          </p:nvSpPr>
          <p:spPr bwMode="auto">
            <a:xfrm>
              <a:off x="216" y="4032"/>
              <a:ext cx="5544" cy="288"/>
            </a:xfrm>
            <a:prstGeom prst="roundRect">
              <a:avLst>
                <a:gd name="adj" fmla="val 50000"/>
              </a:avLst>
            </a:prstGeom>
            <a:solidFill>
              <a:srgbClr val="C0C0C0"/>
            </a:solidFill>
            <a:ln w="9525">
              <a:solidFill>
                <a:srgbClr val="C0C0C0"/>
              </a:solidFill>
              <a:round/>
              <a:headEnd/>
              <a:tailEnd/>
            </a:ln>
          </p:spPr>
          <p:txBody>
            <a:bodyPr/>
            <a:lstStyle/>
            <a:p>
              <a:endParaRPr lang="en-US"/>
            </a:p>
          </p:txBody>
        </p:sp>
        <p:sp>
          <p:nvSpPr>
            <p:cNvPr id="246789" name="Line 5"/>
            <p:cNvSpPr>
              <a:spLocks noChangeShapeType="1"/>
            </p:cNvSpPr>
            <p:nvPr/>
          </p:nvSpPr>
          <p:spPr bwMode="auto">
            <a:xfrm>
              <a:off x="648" y="4176"/>
              <a:ext cx="4896" cy="0"/>
            </a:xfrm>
            <a:prstGeom prst="line">
              <a:avLst/>
            </a:prstGeom>
            <a:noFill/>
            <a:ln w="9525">
              <a:solidFill>
                <a:srgbClr val="000000"/>
              </a:solidFill>
              <a:round/>
              <a:headEnd/>
              <a:tailEnd/>
            </a:ln>
          </p:spPr>
          <p:txBody>
            <a:bodyPr/>
            <a:lstStyle/>
            <a:p>
              <a:endParaRPr lang="en-US"/>
            </a:p>
          </p:txBody>
        </p:sp>
        <p:sp>
          <p:nvSpPr>
            <p:cNvPr id="246790" name="Line 6"/>
            <p:cNvSpPr>
              <a:spLocks noChangeShapeType="1"/>
            </p:cNvSpPr>
            <p:nvPr/>
          </p:nvSpPr>
          <p:spPr bwMode="auto">
            <a:xfrm>
              <a:off x="936" y="4104"/>
              <a:ext cx="0" cy="144"/>
            </a:xfrm>
            <a:prstGeom prst="line">
              <a:avLst/>
            </a:prstGeom>
            <a:noFill/>
            <a:ln w="9525">
              <a:solidFill>
                <a:srgbClr val="000000"/>
              </a:solidFill>
              <a:round/>
              <a:headEnd/>
              <a:tailEnd/>
            </a:ln>
          </p:spPr>
          <p:txBody>
            <a:bodyPr/>
            <a:lstStyle/>
            <a:p>
              <a:endParaRPr lang="en-US"/>
            </a:p>
          </p:txBody>
        </p:sp>
        <p:sp>
          <p:nvSpPr>
            <p:cNvPr id="246791" name="Line 7"/>
            <p:cNvSpPr>
              <a:spLocks noChangeShapeType="1"/>
            </p:cNvSpPr>
            <p:nvPr/>
          </p:nvSpPr>
          <p:spPr bwMode="auto">
            <a:xfrm>
              <a:off x="648" y="4176"/>
              <a:ext cx="4968" cy="0"/>
            </a:xfrm>
            <a:prstGeom prst="line">
              <a:avLst/>
            </a:prstGeom>
            <a:noFill/>
            <a:ln w="60325">
              <a:solidFill>
                <a:srgbClr val="969696"/>
              </a:solidFill>
              <a:round/>
              <a:headEnd/>
              <a:tailEnd/>
            </a:ln>
          </p:spPr>
          <p:txBody>
            <a:bodyPr/>
            <a:lstStyle/>
            <a:p>
              <a:endParaRPr lang="en-US"/>
            </a:p>
          </p:txBody>
        </p:sp>
        <p:sp>
          <p:nvSpPr>
            <p:cNvPr id="246792" name="Line 8"/>
            <p:cNvSpPr>
              <a:spLocks noChangeShapeType="1"/>
            </p:cNvSpPr>
            <p:nvPr/>
          </p:nvSpPr>
          <p:spPr bwMode="auto">
            <a:xfrm>
              <a:off x="648" y="4176"/>
              <a:ext cx="2232" cy="0"/>
            </a:xfrm>
            <a:prstGeom prst="line">
              <a:avLst/>
            </a:prstGeom>
            <a:noFill/>
            <a:ln w="60325">
              <a:solidFill>
                <a:srgbClr val="FF0000"/>
              </a:solidFill>
              <a:round/>
              <a:headEnd/>
              <a:tailEnd/>
            </a:ln>
          </p:spPr>
          <p:txBody>
            <a:bodyPr/>
            <a:lstStyle/>
            <a:p>
              <a:endParaRPr lang="en-US"/>
            </a:p>
          </p:txBody>
        </p:sp>
        <p:sp>
          <p:nvSpPr>
            <p:cNvPr id="246793" name="AutoShape 9"/>
            <p:cNvSpPr>
              <a:spLocks noChangeArrowheads="1"/>
            </p:cNvSpPr>
            <p:nvPr/>
          </p:nvSpPr>
          <p:spPr bwMode="auto">
            <a:xfrm>
              <a:off x="360" y="4104"/>
              <a:ext cx="432" cy="144"/>
            </a:xfrm>
            <a:prstGeom prst="roundRect">
              <a:avLst>
                <a:gd name="adj" fmla="val 50000"/>
              </a:avLst>
            </a:prstGeom>
            <a:solidFill>
              <a:srgbClr val="FF0000"/>
            </a:solidFill>
            <a:ln w="9525">
              <a:solidFill>
                <a:srgbClr val="FF0000"/>
              </a:solidFill>
              <a:round/>
              <a:headEnd/>
              <a:tailEnd/>
            </a:ln>
          </p:spPr>
          <p:txBody>
            <a:bodyPr/>
            <a:lstStyle/>
            <a:p>
              <a:endParaRPr lang="en-US"/>
            </a:p>
          </p:txBody>
        </p:sp>
        <p:sp>
          <p:nvSpPr>
            <p:cNvPr id="246794" name="Line 10"/>
            <p:cNvSpPr>
              <a:spLocks noChangeShapeType="1"/>
            </p:cNvSpPr>
            <p:nvPr/>
          </p:nvSpPr>
          <p:spPr bwMode="auto">
            <a:xfrm>
              <a:off x="1032" y="4104"/>
              <a:ext cx="0" cy="144"/>
            </a:xfrm>
            <a:prstGeom prst="line">
              <a:avLst/>
            </a:prstGeom>
            <a:noFill/>
            <a:ln w="9525">
              <a:solidFill>
                <a:srgbClr val="000000"/>
              </a:solidFill>
              <a:round/>
              <a:headEnd/>
              <a:tailEnd/>
            </a:ln>
          </p:spPr>
          <p:txBody>
            <a:bodyPr/>
            <a:lstStyle/>
            <a:p>
              <a:endParaRPr lang="en-US"/>
            </a:p>
          </p:txBody>
        </p:sp>
        <p:sp>
          <p:nvSpPr>
            <p:cNvPr id="246795" name="Line 11"/>
            <p:cNvSpPr>
              <a:spLocks noChangeShapeType="1"/>
            </p:cNvSpPr>
            <p:nvPr/>
          </p:nvSpPr>
          <p:spPr bwMode="auto">
            <a:xfrm>
              <a:off x="1128" y="4104"/>
              <a:ext cx="0" cy="144"/>
            </a:xfrm>
            <a:prstGeom prst="line">
              <a:avLst/>
            </a:prstGeom>
            <a:noFill/>
            <a:ln w="9525">
              <a:solidFill>
                <a:srgbClr val="000000"/>
              </a:solidFill>
              <a:round/>
              <a:headEnd/>
              <a:tailEnd/>
            </a:ln>
          </p:spPr>
          <p:txBody>
            <a:bodyPr/>
            <a:lstStyle/>
            <a:p>
              <a:endParaRPr lang="en-US"/>
            </a:p>
          </p:txBody>
        </p:sp>
        <p:sp>
          <p:nvSpPr>
            <p:cNvPr id="246796" name="Line 12"/>
            <p:cNvSpPr>
              <a:spLocks noChangeShapeType="1"/>
            </p:cNvSpPr>
            <p:nvPr/>
          </p:nvSpPr>
          <p:spPr bwMode="auto">
            <a:xfrm>
              <a:off x="1224" y="4104"/>
              <a:ext cx="0" cy="144"/>
            </a:xfrm>
            <a:prstGeom prst="line">
              <a:avLst/>
            </a:prstGeom>
            <a:noFill/>
            <a:ln w="9525">
              <a:solidFill>
                <a:srgbClr val="000000"/>
              </a:solidFill>
              <a:round/>
              <a:headEnd/>
              <a:tailEnd/>
            </a:ln>
          </p:spPr>
          <p:txBody>
            <a:bodyPr/>
            <a:lstStyle/>
            <a:p>
              <a:endParaRPr lang="en-US"/>
            </a:p>
          </p:txBody>
        </p:sp>
        <p:sp>
          <p:nvSpPr>
            <p:cNvPr id="246797" name="Line 13"/>
            <p:cNvSpPr>
              <a:spLocks noChangeShapeType="1"/>
            </p:cNvSpPr>
            <p:nvPr/>
          </p:nvSpPr>
          <p:spPr bwMode="auto">
            <a:xfrm>
              <a:off x="1320" y="4104"/>
              <a:ext cx="0" cy="144"/>
            </a:xfrm>
            <a:prstGeom prst="line">
              <a:avLst/>
            </a:prstGeom>
            <a:noFill/>
            <a:ln w="9525">
              <a:solidFill>
                <a:srgbClr val="000000"/>
              </a:solidFill>
              <a:round/>
              <a:headEnd/>
              <a:tailEnd/>
            </a:ln>
          </p:spPr>
          <p:txBody>
            <a:bodyPr/>
            <a:lstStyle/>
            <a:p>
              <a:endParaRPr lang="en-US"/>
            </a:p>
          </p:txBody>
        </p:sp>
        <p:sp>
          <p:nvSpPr>
            <p:cNvPr id="246798" name="Line 14"/>
            <p:cNvSpPr>
              <a:spLocks noChangeShapeType="1"/>
            </p:cNvSpPr>
            <p:nvPr/>
          </p:nvSpPr>
          <p:spPr bwMode="auto">
            <a:xfrm>
              <a:off x="1416" y="4104"/>
              <a:ext cx="0" cy="144"/>
            </a:xfrm>
            <a:prstGeom prst="line">
              <a:avLst/>
            </a:prstGeom>
            <a:noFill/>
            <a:ln w="9525">
              <a:solidFill>
                <a:srgbClr val="000000"/>
              </a:solidFill>
              <a:round/>
              <a:headEnd/>
              <a:tailEnd/>
            </a:ln>
          </p:spPr>
          <p:txBody>
            <a:bodyPr/>
            <a:lstStyle/>
            <a:p>
              <a:endParaRPr lang="en-US"/>
            </a:p>
          </p:txBody>
        </p:sp>
        <p:sp>
          <p:nvSpPr>
            <p:cNvPr id="246799" name="Line 15"/>
            <p:cNvSpPr>
              <a:spLocks noChangeShapeType="1"/>
            </p:cNvSpPr>
            <p:nvPr/>
          </p:nvSpPr>
          <p:spPr bwMode="auto">
            <a:xfrm>
              <a:off x="1512" y="4104"/>
              <a:ext cx="0" cy="144"/>
            </a:xfrm>
            <a:prstGeom prst="line">
              <a:avLst/>
            </a:prstGeom>
            <a:noFill/>
            <a:ln w="9525">
              <a:solidFill>
                <a:srgbClr val="000000"/>
              </a:solidFill>
              <a:round/>
              <a:headEnd/>
              <a:tailEnd/>
            </a:ln>
          </p:spPr>
          <p:txBody>
            <a:bodyPr/>
            <a:lstStyle/>
            <a:p>
              <a:endParaRPr lang="en-US"/>
            </a:p>
          </p:txBody>
        </p:sp>
        <p:sp>
          <p:nvSpPr>
            <p:cNvPr id="246800" name="Line 16"/>
            <p:cNvSpPr>
              <a:spLocks noChangeShapeType="1"/>
            </p:cNvSpPr>
            <p:nvPr/>
          </p:nvSpPr>
          <p:spPr bwMode="auto">
            <a:xfrm>
              <a:off x="1608" y="4104"/>
              <a:ext cx="0" cy="144"/>
            </a:xfrm>
            <a:prstGeom prst="line">
              <a:avLst/>
            </a:prstGeom>
            <a:noFill/>
            <a:ln w="9525">
              <a:solidFill>
                <a:srgbClr val="000000"/>
              </a:solidFill>
              <a:round/>
              <a:headEnd/>
              <a:tailEnd/>
            </a:ln>
          </p:spPr>
          <p:txBody>
            <a:bodyPr/>
            <a:lstStyle/>
            <a:p>
              <a:endParaRPr lang="en-US"/>
            </a:p>
          </p:txBody>
        </p:sp>
        <p:sp>
          <p:nvSpPr>
            <p:cNvPr id="246801" name="Line 17"/>
            <p:cNvSpPr>
              <a:spLocks noChangeShapeType="1"/>
            </p:cNvSpPr>
            <p:nvPr/>
          </p:nvSpPr>
          <p:spPr bwMode="auto">
            <a:xfrm>
              <a:off x="1704" y="4104"/>
              <a:ext cx="0" cy="144"/>
            </a:xfrm>
            <a:prstGeom prst="line">
              <a:avLst/>
            </a:prstGeom>
            <a:noFill/>
            <a:ln w="9525">
              <a:solidFill>
                <a:srgbClr val="000000"/>
              </a:solidFill>
              <a:round/>
              <a:headEnd/>
              <a:tailEnd/>
            </a:ln>
          </p:spPr>
          <p:txBody>
            <a:bodyPr/>
            <a:lstStyle/>
            <a:p>
              <a:endParaRPr lang="en-US"/>
            </a:p>
          </p:txBody>
        </p:sp>
        <p:sp>
          <p:nvSpPr>
            <p:cNvPr id="246802" name="Line 18"/>
            <p:cNvSpPr>
              <a:spLocks noChangeShapeType="1"/>
            </p:cNvSpPr>
            <p:nvPr/>
          </p:nvSpPr>
          <p:spPr bwMode="auto">
            <a:xfrm>
              <a:off x="1800" y="4104"/>
              <a:ext cx="0" cy="144"/>
            </a:xfrm>
            <a:prstGeom prst="line">
              <a:avLst/>
            </a:prstGeom>
            <a:noFill/>
            <a:ln w="9525">
              <a:solidFill>
                <a:srgbClr val="000000"/>
              </a:solidFill>
              <a:round/>
              <a:headEnd/>
              <a:tailEnd/>
            </a:ln>
          </p:spPr>
          <p:txBody>
            <a:bodyPr/>
            <a:lstStyle/>
            <a:p>
              <a:endParaRPr lang="en-US"/>
            </a:p>
          </p:txBody>
        </p:sp>
        <p:sp>
          <p:nvSpPr>
            <p:cNvPr id="246803" name="Line 19"/>
            <p:cNvSpPr>
              <a:spLocks noChangeShapeType="1"/>
            </p:cNvSpPr>
            <p:nvPr/>
          </p:nvSpPr>
          <p:spPr bwMode="auto">
            <a:xfrm>
              <a:off x="1896" y="4104"/>
              <a:ext cx="0" cy="144"/>
            </a:xfrm>
            <a:prstGeom prst="line">
              <a:avLst/>
            </a:prstGeom>
            <a:noFill/>
            <a:ln w="9525">
              <a:solidFill>
                <a:srgbClr val="000000"/>
              </a:solidFill>
              <a:round/>
              <a:headEnd/>
              <a:tailEnd/>
            </a:ln>
          </p:spPr>
          <p:txBody>
            <a:bodyPr/>
            <a:lstStyle/>
            <a:p>
              <a:endParaRPr lang="en-US"/>
            </a:p>
          </p:txBody>
        </p:sp>
        <p:sp>
          <p:nvSpPr>
            <p:cNvPr id="246804" name="Line 20"/>
            <p:cNvSpPr>
              <a:spLocks noChangeShapeType="1"/>
            </p:cNvSpPr>
            <p:nvPr/>
          </p:nvSpPr>
          <p:spPr bwMode="auto">
            <a:xfrm>
              <a:off x="1992" y="4104"/>
              <a:ext cx="0" cy="144"/>
            </a:xfrm>
            <a:prstGeom prst="line">
              <a:avLst/>
            </a:prstGeom>
            <a:noFill/>
            <a:ln w="9525">
              <a:solidFill>
                <a:srgbClr val="000000"/>
              </a:solidFill>
              <a:round/>
              <a:headEnd/>
              <a:tailEnd/>
            </a:ln>
          </p:spPr>
          <p:txBody>
            <a:bodyPr/>
            <a:lstStyle/>
            <a:p>
              <a:endParaRPr lang="en-US"/>
            </a:p>
          </p:txBody>
        </p:sp>
        <p:sp>
          <p:nvSpPr>
            <p:cNvPr id="246805" name="Line 21"/>
            <p:cNvSpPr>
              <a:spLocks noChangeShapeType="1"/>
            </p:cNvSpPr>
            <p:nvPr/>
          </p:nvSpPr>
          <p:spPr bwMode="auto">
            <a:xfrm>
              <a:off x="2088" y="4104"/>
              <a:ext cx="0" cy="144"/>
            </a:xfrm>
            <a:prstGeom prst="line">
              <a:avLst/>
            </a:prstGeom>
            <a:noFill/>
            <a:ln w="9525">
              <a:solidFill>
                <a:srgbClr val="000000"/>
              </a:solidFill>
              <a:round/>
              <a:headEnd/>
              <a:tailEnd/>
            </a:ln>
          </p:spPr>
          <p:txBody>
            <a:bodyPr/>
            <a:lstStyle/>
            <a:p>
              <a:endParaRPr lang="en-US"/>
            </a:p>
          </p:txBody>
        </p:sp>
        <p:sp>
          <p:nvSpPr>
            <p:cNvPr id="246806" name="Line 22"/>
            <p:cNvSpPr>
              <a:spLocks noChangeShapeType="1"/>
            </p:cNvSpPr>
            <p:nvPr/>
          </p:nvSpPr>
          <p:spPr bwMode="auto">
            <a:xfrm>
              <a:off x="2184" y="4104"/>
              <a:ext cx="0" cy="144"/>
            </a:xfrm>
            <a:prstGeom prst="line">
              <a:avLst/>
            </a:prstGeom>
            <a:noFill/>
            <a:ln w="9525">
              <a:solidFill>
                <a:srgbClr val="000000"/>
              </a:solidFill>
              <a:round/>
              <a:headEnd/>
              <a:tailEnd/>
            </a:ln>
          </p:spPr>
          <p:txBody>
            <a:bodyPr/>
            <a:lstStyle/>
            <a:p>
              <a:endParaRPr lang="en-US"/>
            </a:p>
          </p:txBody>
        </p:sp>
        <p:sp>
          <p:nvSpPr>
            <p:cNvPr id="246807" name="Line 23"/>
            <p:cNvSpPr>
              <a:spLocks noChangeShapeType="1"/>
            </p:cNvSpPr>
            <p:nvPr/>
          </p:nvSpPr>
          <p:spPr bwMode="auto">
            <a:xfrm>
              <a:off x="2280" y="4104"/>
              <a:ext cx="0" cy="144"/>
            </a:xfrm>
            <a:prstGeom prst="line">
              <a:avLst/>
            </a:prstGeom>
            <a:noFill/>
            <a:ln w="9525">
              <a:solidFill>
                <a:srgbClr val="000000"/>
              </a:solidFill>
              <a:round/>
              <a:headEnd/>
              <a:tailEnd/>
            </a:ln>
          </p:spPr>
          <p:txBody>
            <a:bodyPr/>
            <a:lstStyle/>
            <a:p>
              <a:endParaRPr lang="en-US"/>
            </a:p>
          </p:txBody>
        </p:sp>
        <p:sp>
          <p:nvSpPr>
            <p:cNvPr id="246808" name="Line 24"/>
            <p:cNvSpPr>
              <a:spLocks noChangeShapeType="1"/>
            </p:cNvSpPr>
            <p:nvPr/>
          </p:nvSpPr>
          <p:spPr bwMode="auto">
            <a:xfrm>
              <a:off x="2376" y="4104"/>
              <a:ext cx="0" cy="144"/>
            </a:xfrm>
            <a:prstGeom prst="line">
              <a:avLst/>
            </a:prstGeom>
            <a:noFill/>
            <a:ln w="9525">
              <a:solidFill>
                <a:srgbClr val="000000"/>
              </a:solidFill>
              <a:round/>
              <a:headEnd/>
              <a:tailEnd/>
            </a:ln>
          </p:spPr>
          <p:txBody>
            <a:bodyPr/>
            <a:lstStyle/>
            <a:p>
              <a:endParaRPr lang="en-US"/>
            </a:p>
          </p:txBody>
        </p:sp>
        <p:sp>
          <p:nvSpPr>
            <p:cNvPr id="246809" name="Line 25"/>
            <p:cNvSpPr>
              <a:spLocks noChangeShapeType="1"/>
            </p:cNvSpPr>
            <p:nvPr/>
          </p:nvSpPr>
          <p:spPr bwMode="auto">
            <a:xfrm>
              <a:off x="2472" y="4104"/>
              <a:ext cx="0" cy="144"/>
            </a:xfrm>
            <a:prstGeom prst="line">
              <a:avLst/>
            </a:prstGeom>
            <a:noFill/>
            <a:ln w="9525">
              <a:solidFill>
                <a:srgbClr val="000000"/>
              </a:solidFill>
              <a:round/>
              <a:headEnd/>
              <a:tailEnd/>
            </a:ln>
          </p:spPr>
          <p:txBody>
            <a:bodyPr/>
            <a:lstStyle/>
            <a:p>
              <a:endParaRPr lang="en-US"/>
            </a:p>
          </p:txBody>
        </p:sp>
        <p:sp>
          <p:nvSpPr>
            <p:cNvPr id="246810" name="Line 26"/>
            <p:cNvSpPr>
              <a:spLocks noChangeShapeType="1"/>
            </p:cNvSpPr>
            <p:nvPr/>
          </p:nvSpPr>
          <p:spPr bwMode="auto">
            <a:xfrm>
              <a:off x="2568" y="4104"/>
              <a:ext cx="0" cy="144"/>
            </a:xfrm>
            <a:prstGeom prst="line">
              <a:avLst/>
            </a:prstGeom>
            <a:noFill/>
            <a:ln w="9525">
              <a:solidFill>
                <a:srgbClr val="000000"/>
              </a:solidFill>
              <a:round/>
              <a:headEnd/>
              <a:tailEnd/>
            </a:ln>
          </p:spPr>
          <p:txBody>
            <a:bodyPr/>
            <a:lstStyle/>
            <a:p>
              <a:endParaRPr lang="en-US"/>
            </a:p>
          </p:txBody>
        </p:sp>
        <p:sp>
          <p:nvSpPr>
            <p:cNvPr id="246811" name="Line 27"/>
            <p:cNvSpPr>
              <a:spLocks noChangeShapeType="1"/>
            </p:cNvSpPr>
            <p:nvPr/>
          </p:nvSpPr>
          <p:spPr bwMode="auto">
            <a:xfrm>
              <a:off x="2664" y="4104"/>
              <a:ext cx="0" cy="144"/>
            </a:xfrm>
            <a:prstGeom prst="line">
              <a:avLst/>
            </a:prstGeom>
            <a:noFill/>
            <a:ln w="9525">
              <a:solidFill>
                <a:srgbClr val="000000"/>
              </a:solidFill>
              <a:round/>
              <a:headEnd/>
              <a:tailEnd/>
            </a:ln>
          </p:spPr>
          <p:txBody>
            <a:bodyPr/>
            <a:lstStyle/>
            <a:p>
              <a:endParaRPr lang="en-US"/>
            </a:p>
          </p:txBody>
        </p:sp>
        <p:sp>
          <p:nvSpPr>
            <p:cNvPr id="246812" name="Line 28"/>
            <p:cNvSpPr>
              <a:spLocks noChangeShapeType="1"/>
            </p:cNvSpPr>
            <p:nvPr/>
          </p:nvSpPr>
          <p:spPr bwMode="auto">
            <a:xfrm>
              <a:off x="2760" y="4104"/>
              <a:ext cx="0" cy="144"/>
            </a:xfrm>
            <a:prstGeom prst="line">
              <a:avLst/>
            </a:prstGeom>
            <a:noFill/>
            <a:ln w="9525">
              <a:solidFill>
                <a:srgbClr val="000000"/>
              </a:solidFill>
              <a:round/>
              <a:headEnd/>
              <a:tailEnd/>
            </a:ln>
          </p:spPr>
          <p:txBody>
            <a:bodyPr/>
            <a:lstStyle/>
            <a:p>
              <a:endParaRPr lang="en-US"/>
            </a:p>
          </p:txBody>
        </p:sp>
        <p:sp>
          <p:nvSpPr>
            <p:cNvPr id="246813" name="Line 29"/>
            <p:cNvSpPr>
              <a:spLocks noChangeShapeType="1"/>
            </p:cNvSpPr>
            <p:nvPr/>
          </p:nvSpPr>
          <p:spPr bwMode="auto">
            <a:xfrm>
              <a:off x="2856" y="4104"/>
              <a:ext cx="0" cy="144"/>
            </a:xfrm>
            <a:prstGeom prst="line">
              <a:avLst/>
            </a:prstGeom>
            <a:noFill/>
            <a:ln w="9525">
              <a:solidFill>
                <a:srgbClr val="000000"/>
              </a:solidFill>
              <a:round/>
              <a:headEnd/>
              <a:tailEnd/>
            </a:ln>
          </p:spPr>
          <p:txBody>
            <a:bodyPr/>
            <a:lstStyle/>
            <a:p>
              <a:endParaRPr lang="en-US"/>
            </a:p>
          </p:txBody>
        </p:sp>
        <p:sp>
          <p:nvSpPr>
            <p:cNvPr id="246814" name="Line 30"/>
            <p:cNvSpPr>
              <a:spLocks noChangeShapeType="1"/>
            </p:cNvSpPr>
            <p:nvPr/>
          </p:nvSpPr>
          <p:spPr bwMode="auto">
            <a:xfrm>
              <a:off x="2952" y="4104"/>
              <a:ext cx="0" cy="144"/>
            </a:xfrm>
            <a:prstGeom prst="line">
              <a:avLst/>
            </a:prstGeom>
            <a:noFill/>
            <a:ln w="9525">
              <a:solidFill>
                <a:srgbClr val="000000"/>
              </a:solidFill>
              <a:round/>
              <a:headEnd/>
              <a:tailEnd/>
            </a:ln>
          </p:spPr>
          <p:txBody>
            <a:bodyPr/>
            <a:lstStyle/>
            <a:p>
              <a:endParaRPr lang="en-US"/>
            </a:p>
          </p:txBody>
        </p:sp>
        <p:sp>
          <p:nvSpPr>
            <p:cNvPr id="246815" name="Line 31"/>
            <p:cNvSpPr>
              <a:spLocks noChangeShapeType="1"/>
            </p:cNvSpPr>
            <p:nvPr/>
          </p:nvSpPr>
          <p:spPr bwMode="auto">
            <a:xfrm>
              <a:off x="3048" y="4104"/>
              <a:ext cx="0" cy="144"/>
            </a:xfrm>
            <a:prstGeom prst="line">
              <a:avLst/>
            </a:prstGeom>
            <a:noFill/>
            <a:ln w="9525">
              <a:solidFill>
                <a:srgbClr val="000000"/>
              </a:solidFill>
              <a:round/>
              <a:headEnd/>
              <a:tailEnd/>
            </a:ln>
          </p:spPr>
          <p:txBody>
            <a:bodyPr/>
            <a:lstStyle/>
            <a:p>
              <a:endParaRPr lang="en-US"/>
            </a:p>
          </p:txBody>
        </p:sp>
        <p:sp>
          <p:nvSpPr>
            <p:cNvPr id="246816" name="Line 32"/>
            <p:cNvSpPr>
              <a:spLocks noChangeShapeType="1"/>
            </p:cNvSpPr>
            <p:nvPr/>
          </p:nvSpPr>
          <p:spPr bwMode="auto">
            <a:xfrm>
              <a:off x="3144" y="4104"/>
              <a:ext cx="0" cy="144"/>
            </a:xfrm>
            <a:prstGeom prst="line">
              <a:avLst/>
            </a:prstGeom>
            <a:noFill/>
            <a:ln w="9525">
              <a:solidFill>
                <a:srgbClr val="000000"/>
              </a:solidFill>
              <a:round/>
              <a:headEnd/>
              <a:tailEnd/>
            </a:ln>
          </p:spPr>
          <p:txBody>
            <a:bodyPr/>
            <a:lstStyle/>
            <a:p>
              <a:endParaRPr lang="en-US"/>
            </a:p>
          </p:txBody>
        </p:sp>
        <p:sp>
          <p:nvSpPr>
            <p:cNvPr id="246817" name="Line 33"/>
            <p:cNvSpPr>
              <a:spLocks noChangeShapeType="1"/>
            </p:cNvSpPr>
            <p:nvPr/>
          </p:nvSpPr>
          <p:spPr bwMode="auto">
            <a:xfrm>
              <a:off x="3240" y="4104"/>
              <a:ext cx="0" cy="144"/>
            </a:xfrm>
            <a:prstGeom prst="line">
              <a:avLst/>
            </a:prstGeom>
            <a:noFill/>
            <a:ln w="9525">
              <a:solidFill>
                <a:srgbClr val="000000"/>
              </a:solidFill>
              <a:round/>
              <a:headEnd/>
              <a:tailEnd/>
            </a:ln>
          </p:spPr>
          <p:txBody>
            <a:bodyPr/>
            <a:lstStyle/>
            <a:p>
              <a:endParaRPr lang="en-US"/>
            </a:p>
          </p:txBody>
        </p:sp>
        <p:sp>
          <p:nvSpPr>
            <p:cNvPr id="246818" name="Line 34"/>
            <p:cNvSpPr>
              <a:spLocks noChangeShapeType="1"/>
            </p:cNvSpPr>
            <p:nvPr/>
          </p:nvSpPr>
          <p:spPr bwMode="auto">
            <a:xfrm>
              <a:off x="3336" y="4104"/>
              <a:ext cx="0" cy="144"/>
            </a:xfrm>
            <a:prstGeom prst="line">
              <a:avLst/>
            </a:prstGeom>
            <a:noFill/>
            <a:ln w="9525">
              <a:solidFill>
                <a:srgbClr val="000000"/>
              </a:solidFill>
              <a:round/>
              <a:headEnd/>
              <a:tailEnd/>
            </a:ln>
          </p:spPr>
          <p:txBody>
            <a:bodyPr/>
            <a:lstStyle/>
            <a:p>
              <a:endParaRPr lang="en-US"/>
            </a:p>
          </p:txBody>
        </p:sp>
        <p:sp>
          <p:nvSpPr>
            <p:cNvPr id="246819" name="Line 35"/>
            <p:cNvSpPr>
              <a:spLocks noChangeShapeType="1"/>
            </p:cNvSpPr>
            <p:nvPr/>
          </p:nvSpPr>
          <p:spPr bwMode="auto">
            <a:xfrm>
              <a:off x="3432" y="4104"/>
              <a:ext cx="0" cy="144"/>
            </a:xfrm>
            <a:prstGeom prst="line">
              <a:avLst/>
            </a:prstGeom>
            <a:noFill/>
            <a:ln w="9525">
              <a:solidFill>
                <a:srgbClr val="000000"/>
              </a:solidFill>
              <a:round/>
              <a:headEnd/>
              <a:tailEnd/>
            </a:ln>
          </p:spPr>
          <p:txBody>
            <a:bodyPr/>
            <a:lstStyle/>
            <a:p>
              <a:endParaRPr lang="en-US"/>
            </a:p>
          </p:txBody>
        </p:sp>
        <p:sp>
          <p:nvSpPr>
            <p:cNvPr id="246820" name="Line 36"/>
            <p:cNvSpPr>
              <a:spLocks noChangeShapeType="1"/>
            </p:cNvSpPr>
            <p:nvPr/>
          </p:nvSpPr>
          <p:spPr bwMode="auto">
            <a:xfrm>
              <a:off x="3528" y="4104"/>
              <a:ext cx="0" cy="144"/>
            </a:xfrm>
            <a:prstGeom prst="line">
              <a:avLst/>
            </a:prstGeom>
            <a:noFill/>
            <a:ln w="9525">
              <a:solidFill>
                <a:srgbClr val="000000"/>
              </a:solidFill>
              <a:round/>
              <a:headEnd/>
              <a:tailEnd/>
            </a:ln>
          </p:spPr>
          <p:txBody>
            <a:bodyPr/>
            <a:lstStyle/>
            <a:p>
              <a:endParaRPr lang="en-US"/>
            </a:p>
          </p:txBody>
        </p:sp>
        <p:sp>
          <p:nvSpPr>
            <p:cNvPr id="246821" name="Line 37"/>
            <p:cNvSpPr>
              <a:spLocks noChangeShapeType="1"/>
            </p:cNvSpPr>
            <p:nvPr/>
          </p:nvSpPr>
          <p:spPr bwMode="auto">
            <a:xfrm>
              <a:off x="3624" y="4104"/>
              <a:ext cx="0" cy="144"/>
            </a:xfrm>
            <a:prstGeom prst="line">
              <a:avLst/>
            </a:prstGeom>
            <a:noFill/>
            <a:ln w="9525">
              <a:solidFill>
                <a:srgbClr val="000000"/>
              </a:solidFill>
              <a:round/>
              <a:headEnd/>
              <a:tailEnd/>
            </a:ln>
          </p:spPr>
          <p:txBody>
            <a:bodyPr/>
            <a:lstStyle/>
            <a:p>
              <a:endParaRPr lang="en-US"/>
            </a:p>
          </p:txBody>
        </p:sp>
        <p:sp>
          <p:nvSpPr>
            <p:cNvPr id="246822" name="Line 38"/>
            <p:cNvSpPr>
              <a:spLocks noChangeShapeType="1"/>
            </p:cNvSpPr>
            <p:nvPr/>
          </p:nvSpPr>
          <p:spPr bwMode="auto">
            <a:xfrm>
              <a:off x="3720" y="4104"/>
              <a:ext cx="0" cy="144"/>
            </a:xfrm>
            <a:prstGeom prst="line">
              <a:avLst/>
            </a:prstGeom>
            <a:noFill/>
            <a:ln w="9525">
              <a:solidFill>
                <a:srgbClr val="000000"/>
              </a:solidFill>
              <a:round/>
              <a:headEnd/>
              <a:tailEnd/>
            </a:ln>
          </p:spPr>
          <p:txBody>
            <a:bodyPr/>
            <a:lstStyle/>
            <a:p>
              <a:endParaRPr lang="en-US"/>
            </a:p>
          </p:txBody>
        </p:sp>
        <p:sp>
          <p:nvSpPr>
            <p:cNvPr id="246823" name="Line 39"/>
            <p:cNvSpPr>
              <a:spLocks noChangeShapeType="1"/>
            </p:cNvSpPr>
            <p:nvPr/>
          </p:nvSpPr>
          <p:spPr bwMode="auto">
            <a:xfrm>
              <a:off x="3816" y="4104"/>
              <a:ext cx="0" cy="144"/>
            </a:xfrm>
            <a:prstGeom prst="line">
              <a:avLst/>
            </a:prstGeom>
            <a:noFill/>
            <a:ln w="9525">
              <a:solidFill>
                <a:srgbClr val="000000"/>
              </a:solidFill>
              <a:round/>
              <a:headEnd/>
              <a:tailEnd/>
            </a:ln>
          </p:spPr>
          <p:txBody>
            <a:bodyPr/>
            <a:lstStyle/>
            <a:p>
              <a:endParaRPr lang="en-US"/>
            </a:p>
          </p:txBody>
        </p:sp>
        <p:sp>
          <p:nvSpPr>
            <p:cNvPr id="246824" name="Line 40"/>
            <p:cNvSpPr>
              <a:spLocks noChangeShapeType="1"/>
            </p:cNvSpPr>
            <p:nvPr/>
          </p:nvSpPr>
          <p:spPr bwMode="auto">
            <a:xfrm>
              <a:off x="3912" y="4104"/>
              <a:ext cx="0" cy="144"/>
            </a:xfrm>
            <a:prstGeom prst="line">
              <a:avLst/>
            </a:prstGeom>
            <a:noFill/>
            <a:ln w="9525">
              <a:solidFill>
                <a:srgbClr val="000000"/>
              </a:solidFill>
              <a:round/>
              <a:headEnd/>
              <a:tailEnd/>
            </a:ln>
          </p:spPr>
          <p:txBody>
            <a:bodyPr/>
            <a:lstStyle/>
            <a:p>
              <a:endParaRPr lang="en-US"/>
            </a:p>
          </p:txBody>
        </p:sp>
        <p:sp>
          <p:nvSpPr>
            <p:cNvPr id="246825" name="Line 41"/>
            <p:cNvSpPr>
              <a:spLocks noChangeShapeType="1"/>
            </p:cNvSpPr>
            <p:nvPr/>
          </p:nvSpPr>
          <p:spPr bwMode="auto">
            <a:xfrm>
              <a:off x="4008" y="4104"/>
              <a:ext cx="0" cy="144"/>
            </a:xfrm>
            <a:prstGeom prst="line">
              <a:avLst/>
            </a:prstGeom>
            <a:noFill/>
            <a:ln w="9525">
              <a:solidFill>
                <a:srgbClr val="000000"/>
              </a:solidFill>
              <a:round/>
              <a:headEnd/>
              <a:tailEnd/>
            </a:ln>
          </p:spPr>
          <p:txBody>
            <a:bodyPr/>
            <a:lstStyle/>
            <a:p>
              <a:endParaRPr lang="en-US"/>
            </a:p>
          </p:txBody>
        </p:sp>
        <p:sp>
          <p:nvSpPr>
            <p:cNvPr id="246826" name="Line 42"/>
            <p:cNvSpPr>
              <a:spLocks noChangeShapeType="1"/>
            </p:cNvSpPr>
            <p:nvPr/>
          </p:nvSpPr>
          <p:spPr bwMode="auto">
            <a:xfrm>
              <a:off x="4104" y="4104"/>
              <a:ext cx="0" cy="144"/>
            </a:xfrm>
            <a:prstGeom prst="line">
              <a:avLst/>
            </a:prstGeom>
            <a:noFill/>
            <a:ln w="9525">
              <a:solidFill>
                <a:srgbClr val="000000"/>
              </a:solidFill>
              <a:round/>
              <a:headEnd/>
              <a:tailEnd/>
            </a:ln>
          </p:spPr>
          <p:txBody>
            <a:bodyPr/>
            <a:lstStyle/>
            <a:p>
              <a:endParaRPr lang="en-US"/>
            </a:p>
          </p:txBody>
        </p:sp>
        <p:sp>
          <p:nvSpPr>
            <p:cNvPr id="246827" name="Line 43"/>
            <p:cNvSpPr>
              <a:spLocks noChangeShapeType="1"/>
            </p:cNvSpPr>
            <p:nvPr/>
          </p:nvSpPr>
          <p:spPr bwMode="auto">
            <a:xfrm>
              <a:off x="4200" y="4104"/>
              <a:ext cx="0" cy="144"/>
            </a:xfrm>
            <a:prstGeom prst="line">
              <a:avLst/>
            </a:prstGeom>
            <a:noFill/>
            <a:ln w="9525">
              <a:solidFill>
                <a:srgbClr val="000000"/>
              </a:solidFill>
              <a:round/>
              <a:headEnd/>
              <a:tailEnd/>
            </a:ln>
          </p:spPr>
          <p:txBody>
            <a:bodyPr/>
            <a:lstStyle/>
            <a:p>
              <a:endParaRPr lang="en-US"/>
            </a:p>
          </p:txBody>
        </p:sp>
        <p:sp>
          <p:nvSpPr>
            <p:cNvPr id="246828" name="Line 44"/>
            <p:cNvSpPr>
              <a:spLocks noChangeShapeType="1"/>
            </p:cNvSpPr>
            <p:nvPr/>
          </p:nvSpPr>
          <p:spPr bwMode="auto">
            <a:xfrm>
              <a:off x="4296" y="4104"/>
              <a:ext cx="0" cy="144"/>
            </a:xfrm>
            <a:prstGeom prst="line">
              <a:avLst/>
            </a:prstGeom>
            <a:noFill/>
            <a:ln w="9525">
              <a:solidFill>
                <a:srgbClr val="000000"/>
              </a:solidFill>
              <a:round/>
              <a:headEnd/>
              <a:tailEnd/>
            </a:ln>
          </p:spPr>
          <p:txBody>
            <a:bodyPr/>
            <a:lstStyle/>
            <a:p>
              <a:endParaRPr lang="en-US"/>
            </a:p>
          </p:txBody>
        </p:sp>
        <p:sp>
          <p:nvSpPr>
            <p:cNvPr id="246829" name="Line 45"/>
            <p:cNvSpPr>
              <a:spLocks noChangeShapeType="1"/>
            </p:cNvSpPr>
            <p:nvPr/>
          </p:nvSpPr>
          <p:spPr bwMode="auto">
            <a:xfrm>
              <a:off x="4392" y="4104"/>
              <a:ext cx="0" cy="144"/>
            </a:xfrm>
            <a:prstGeom prst="line">
              <a:avLst/>
            </a:prstGeom>
            <a:noFill/>
            <a:ln w="9525">
              <a:solidFill>
                <a:srgbClr val="000000"/>
              </a:solidFill>
              <a:round/>
              <a:headEnd/>
              <a:tailEnd/>
            </a:ln>
          </p:spPr>
          <p:txBody>
            <a:bodyPr/>
            <a:lstStyle/>
            <a:p>
              <a:endParaRPr lang="en-US"/>
            </a:p>
          </p:txBody>
        </p:sp>
        <p:sp>
          <p:nvSpPr>
            <p:cNvPr id="246830" name="Line 46"/>
            <p:cNvSpPr>
              <a:spLocks noChangeShapeType="1"/>
            </p:cNvSpPr>
            <p:nvPr/>
          </p:nvSpPr>
          <p:spPr bwMode="auto">
            <a:xfrm>
              <a:off x="4488" y="4104"/>
              <a:ext cx="0" cy="144"/>
            </a:xfrm>
            <a:prstGeom prst="line">
              <a:avLst/>
            </a:prstGeom>
            <a:noFill/>
            <a:ln w="9525">
              <a:solidFill>
                <a:srgbClr val="000000"/>
              </a:solidFill>
              <a:round/>
              <a:headEnd/>
              <a:tailEnd/>
            </a:ln>
          </p:spPr>
          <p:txBody>
            <a:bodyPr/>
            <a:lstStyle/>
            <a:p>
              <a:endParaRPr lang="en-US"/>
            </a:p>
          </p:txBody>
        </p:sp>
        <p:sp>
          <p:nvSpPr>
            <p:cNvPr id="246831" name="Line 47"/>
            <p:cNvSpPr>
              <a:spLocks noChangeShapeType="1"/>
            </p:cNvSpPr>
            <p:nvPr/>
          </p:nvSpPr>
          <p:spPr bwMode="auto">
            <a:xfrm>
              <a:off x="4584" y="4104"/>
              <a:ext cx="0" cy="144"/>
            </a:xfrm>
            <a:prstGeom prst="line">
              <a:avLst/>
            </a:prstGeom>
            <a:noFill/>
            <a:ln w="9525">
              <a:solidFill>
                <a:srgbClr val="000000"/>
              </a:solidFill>
              <a:round/>
              <a:headEnd/>
              <a:tailEnd/>
            </a:ln>
          </p:spPr>
          <p:txBody>
            <a:bodyPr/>
            <a:lstStyle/>
            <a:p>
              <a:endParaRPr lang="en-US"/>
            </a:p>
          </p:txBody>
        </p:sp>
        <p:sp>
          <p:nvSpPr>
            <p:cNvPr id="246832" name="Line 48"/>
            <p:cNvSpPr>
              <a:spLocks noChangeShapeType="1"/>
            </p:cNvSpPr>
            <p:nvPr/>
          </p:nvSpPr>
          <p:spPr bwMode="auto">
            <a:xfrm>
              <a:off x="4680" y="4104"/>
              <a:ext cx="0" cy="144"/>
            </a:xfrm>
            <a:prstGeom prst="line">
              <a:avLst/>
            </a:prstGeom>
            <a:noFill/>
            <a:ln w="9525">
              <a:solidFill>
                <a:srgbClr val="000000"/>
              </a:solidFill>
              <a:round/>
              <a:headEnd/>
              <a:tailEnd/>
            </a:ln>
          </p:spPr>
          <p:txBody>
            <a:bodyPr/>
            <a:lstStyle/>
            <a:p>
              <a:endParaRPr lang="en-US"/>
            </a:p>
          </p:txBody>
        </p:sp>
        <p:sp>
          <p:nvSpPr>
            <p:cNvPr id="246833" name="Line 49"/>
            <p:cNvSpPr>
              <a:spLocks noChangeShapeType="1"/>
            </p:cNvSpPr>
            <p:nvPr/>
          </p:nvSpPr>
          <p:spPr bwMode="auto">
            <a:xfrm>
              <a:off x="4776" y="4104"/>
              <a:ext cx="0" cy="144"/>
            </a:xfrm>
            <a:prstGeom prst="line">
              <a:avLst/>
            </a:prstGeom>
            <a:noFill/>
            <a:ln w="9525">
              <a:solidFill>
                <a:srgbClr val="000000"/>
              </a:solidFill>
              <a:round/>
              <a:headEnd/>
              <a:tailEnd/>
            </a:ln>
          </p:spPr>
          <p:txBody>
            <a:bodyPr/>
            <a:lstStyle/>
            <a:p>
              <a:endParaRPr lang="en-US"/>
            </a:p>
          </p:txBody>
        </p:sp>
        <p:sp>
          <p:nvSpPr>
            <p:cNvPr id="246834" name="Line 50"/>
            <p:cNvSpPr>
              <a:spLocks noChangeShapeType="1"/>
            </p:cNvSpPr>
            <p:nvPr/>
          </p:nvSpPr>
          <p:spPr bwMode="auto">
            <a:xfrm>
              <a:off x="4872" y="4104"/>
              <a:ext cx="0" cy="144"/>
            </a:xfrm>
            <a:prstGeom prst="line">
              <a:avLst/>
            </a:prstGeom>
            <a:noFill/>
            <a:ln w="9525">
              <a:solidFill>
                <a:srgbClr val="000000"/>
              </a:solidFill>
              <a:round/>
              <a:headEnd/>
              <a:tailEnd/>
            </a:ln>
          </p:spPr>
          <p:txBody>
            <a:bodyPr/>
            <a:lstStyle/>
            <a:p>
              <a:endParaRPr lang="en-US"/>
            </a:p>
          </p:txBody>
        </p:sp>
        <p:sp>
          <p:nvSpPr>
            <p:cNvPr id="246835" name="Line 51"/>
            <p:cNvSpPr>
              <a:spLocks noChangeShapeType="1"/>
            </p:cNvSpPr>
            <p:nvPr/>
          </p:nvSpPr>
          <p:spPr bwMode="auto">
            <a:xfrm>
              <a:off x="4968" y="4104"/>
              <a:ext cx="0" cy="144"/>
            </a:xfrm>
            <a:prstGeom prst="line">
              <a:avLst/>
            </a:prstGeom>
            <a:noFill/>
            <a:ln w="9525">
              <a:solidFill>
                <a:srgbClr val="000000"/>
              </a:solidFill>
              <a:round/>
              <a:headEnd/>
              <a:tailEnd/>
            </a:ln>
          </p:spPr>
          <p:txBody>
            <a:bodyPr/>
            <a:lstStyle/>
            <a:p>
              <a:endParaRPr lang="en-US"/>
            </a:p>
          </p:txBody>
        </p:sp>
        <p:sp>
          <p:nvSpPr>
            <p:cNvPr id="246836" name="Line 52"/>
            <p:cNvSpPr>
              <a:spLocks noChangeShapeType="1"/>
            </p:cNvSpPr>
            <p:nvPr/>
          </p:nvSpPr>
          <p:spPr bwMode="auto">
            <a:xfrm>
              <a:off x="5064" y="4104"/>
              <a:ext cx="0" cy="144"/>
            </a:xfrm>
            <a:prstGeom prst="line">
              <a:avLst/>
            </a:prstGeom>
            <a:noFill/>
            <a:ln w="9525">
              <a:solidFill>
                <a:srgbClr val="000000"/>
              </a:solidFill>
              <a:round/>
              <a:headEnd/>
              <a:tailEnd/>
            </a:ln>
          </p:spPr>
          <p:txBody>
            <a:bodyPr/>
            <a:lstStyle/>
            <a:p>
              <a:endParaRPr lang="en-US"/>
            </a:p>
          </p:txBody>
        </p:sp>
        <p:sp>
          <p:nvSpPr>
            <p:cNvPr id="246837" name="Line 53"/>
            <p:cNvSpPr>
              <a:spLocks noChangeShapeType="1"/>
            </p:cNvSpPr>
            <p:nvPr/>
          </p:nvSpPr>
          <p:spPr bwMode="auto">
            <a:xfrm>
              <a:off x="5160" y="4104"/>
              <a:ext cx="0" cy="144"/>
            </a:xfrm>
            <a:prstGeom prst="line">
              <a:avLst/>
            </a:prstGeom>
            <a:noFill/>
            <a:ln w="9525">
              <a:solidFill>
                <a:srgbClr val="000000"/>
              </a:solidFill>
              <a:round/>
              <a:headEnd/>
              <a:tailEnd/>
            </a:ln>
          </p:spPr>
          <p:txBody>
            <a:bodyPr/>
            <a:lstStyle/>
            <a:p>
              <a:endParaRPr lang="en-US"/>
            </a:p>
          </p:txBody>
        </p:sp>
        <p:sp>
          <p:nvSpPr>
            <p:cNvPr id="246838" name="Line 54"/>
            <p:cNvSpPr>
              <a:spLocks noChangeShapeType="1"/>
            </p:cNvSpPr>
            <p:nvPr/>
          </p:nvSpPr>
          <p:spPr bwMode="auto">
            <a:xfrm>
              <a:off x="5256" y="4104"/>
              <a:ext cx="0" cy="144"/>
            </a:xfrm>
            <a:prstGeom prst="line">
              <a:avLst/>
            </a:prstGeom>
            <a:noFill/>
            <a:ln w="9525">
              <a:solidFill>
                <a:srgbClr val="000000"/>
              </a:solidFill>
              <a:round/>
              <a:headEnd/>
              <a:tailEnd/>
            </a:ln>
          </p:spPr>
          <p:txBody>
            <a:bodyPr/>
            <a:lstStyle/>
            <a:p>
              <a:endParaRPr lang="en-US"/>
            </a:p>
          </p:txBody>
        </p:sp>
        <p:sp>
          <p:nvSpPr>
            <p:cNvPr id="246839" name="Line 55"/>
            <p:cNvSpPr>
              <a:spLocks noChangeShapeType="1"/>
            </p:cNvSpPr>
            <p:nvPr/>
          </p:nvSpPr>
          <p:spPr bwMode="auto">
            <a:xfrm>
              <a:off x="5352" y="4104"/>
              <a:ext cx="0" cy="144"/>
            </a:xfrm>
            <a:prstGeom prst="line">
              <a:avLst/>
            </a:prstGeom>
            <a:noFill/>
            <a:ln w="9525">
              <a:solidFill>
                <a:srgbClr val="000000"/>
              </a:solidFill>
              <a:round/>
              <a:headEnd/>
              <a:tailEnd/>
            </a:ln>
          </p:spPr>
          <p:txBody>
            <a:bodyPr/>
            <a:lstStyle/>
            <a:p>
              <a:endParaRPr lang="en-US"/>
            </a:p>
          </p:txBody>
        </p:sp>
        <p:sp>
          <p:nvSpPr>
            <p:cNvPr id="246840" name="Line 56"/>
            <p:cNvSpPr>
              <a:spLocks noChangeShapeType="1"/>
            </p:cNvSpPr>
            <p:nvPr/>
          </p:nvSpPr>
          <p:spPr bwMode="auto">
            <a:xfrm>
              <a:off x="5448" y="4104"/>
              <a:ext cx="0" cy="144"/>
            </a:xfrm>
            <a:prstGeom prst="line">
              <a:avLst/>
            </a:prstGeom>
            <a:noFill/>
            <a:ln w="9525">
              <a:solidFill>
                <a:srgbClr val="000000"/>
              </a:solidFill>
              <a:round/>
              <a:headEnd/>
              <a:tailEnd/>
            </a:ln>
          </p:spPr>
          <p:txBody>
            <a:bodyPr/>
            <a:lstStyle/>
            <a:p>
              <a:endParaRPr lang="en-US"/>
            </a:p>
          </p:txBody>
        </p:sp>
        <p:sp>
          <p:nvSpPr>
            <p:cNvPr id="246841" name="Line 57"/>
            <p:cNvSpPr>
              <a:spLocks noChangeShapeType="1"/>
            </p:cNvSpPr>
            <p:nvPr/>
          </p:nvSpPr>
          <p:spPr bwMode="auto">
            <a:xfrm>
              <a:off x="5544" y="4104"/>
              <a:ext cx="0" cy="144"/>
            </a:xfrm>
            <a:prstGeom prst="line">
              <a:avLst/>
            </a:prstGeom>
            <a:noFill/>
            <a:ln w="9525">
              <a:solidFill>
                <a:srgbClr val="000000"/>
              </a:solidFill>
              <a:round/>
              <a:headEnd/>
              <a:tailEnd/>
            </a:ln>
          </p:spPr>
          <p:txBody>
            <a:bodyPr/>
            <a:lstStyle/>
            <a:p>
              <a:endParaRPr lang="en-US"/>
            </a:p>
          </p:txBody>
        </p:sp>
      </p:grpSp>
      <p:sp>
        <p:nvSpPr>
          <p:cNvPr id="246842" name="Rectangle 58"/>
          <p:cNvSpPr>
            <a:spLocks noChangeArrowheads="1"/>
          </p:cNvSpPr>
          <p:nvPr/>
        </p:nvSpPr>
        <p:spPr bwMode="auto">
          <a:xfrm>
            <a:off x="152400" y="2514600"/>
            <a:ext cx="3581400" cy="1524000"/>
          </a:xfrm>
          <a:prstGeom prst="rect">
            <a:avLst/>
          </a:prstGeom>
          <a:solidFill>
            <a:schemeClr val="bg1"/>
          </a:solidFill>
          <a:ln w="9525">
            <a:noFill/>
            <a:miter lim="800000"/>
            <a:headEnd/>
            <a:tailEnd/>
          </a:ln>
          <a:effectLst/>
        </p:spPr>
        <p:txBody>
          <a:bodyPr/>
          <a:lstStyle/>
          <a:p>
            <a:pPr marL="50800" indent="-50800" algn="ctr" eaLnBrk="0" hangingPunct="0"/>
            <a:r>
              <a:rPr lang="en-GB">
                <a:solidFill>
                  <a:schemeClr val="tx1"/>
                </a:solidFill>
              </a:rPr>
              <a:t>Greenhouse Warming</a:t>
            </a:r>
          </a:p>
          <a:p>
            <a:pPr marL="50800" indent="-50800" algn="ctr" eaLnBrk="0" hangingPunct="0"/>
            <a:r>
              <a:rPr lang="en-GB" sz="4000">
                <a:solidFill>
                  <a:srgbClr val="FF0000"/>
                </a:solidFill>
              </a:rPr>
              <a:t>33 °C</a:t>
            </a:r>
            <a:endParaRPr lang="en-GB" sz="4000">
              <a:solidFill>
                <a:srgbClr val="004890"/>
              </a:solidFill>
            </a:endParaRPr>
          </a:p>
        </p:txBody>
      </p:sp>
      <p:sp>
        <p:nvSpPr>
          <p:cNvPr id="246843" name="Line 59"/>
          <p:cNvSpPr>
            <a:spLocks noChangeShapeType="1"/>
          </p:cNvSpPr>
          <p:nvPr/>
        </p:nvSpPr>
        <p:spPr bwMode="auto">
          <a:xfrm>
            <a:off x="3276600" y="5638800"/>
            <a:ext cx="2209800" cy="0"/>
          </a:xfrm>
          <a:prstGeom prst="line">
            <a:avLst/>
          </a:prstGeom>
          <a:noFill/>
          <a:ln w="38100">
            <a:solidFill>
              <a:schemeClr val="tx1"/>
            </a:solidFill>
            <a:round/>
            <a:headEnd/>
            <a:tailEnd/>
          </a:ln>
          <a:effectLst/>
        </p:spPr>
        <p:txBody>
          <a:bodyPr tIns="108000" bIns="108000"/>
          <a:lstStyle/>
          <a:p>
            <a:endParaRPr lang="en-US"/>
          </a:p>
        </p:txBody>
      </p:sp>
      <p:sp>
        <p:nvSpPr>
          <p:cNvPr id="246844" name="AutoShape 60"/>
          <p:cNvSpPr>
            <a:spLocks noChangeArrowheads="1"/>
          </p:cNvSpPr>
          <p:nvPr/>
        </p:nvSpPr>
        <p:spPr bwMode="auto">
          <a:xfrm>
            <a:off x="4135438" y="1752600"/>
            <a:ext cx="381000" cy="3886200"/>
          </a:xfrm>
          <a:prstGeom prst="upArrow">
            <a:avLst>
              <a:gd name="adj1" fmla="val 50000"/>
              <a:gd name="adj2" fmla="val 97278"/>
            </a:avLst>
          </a:prstGeom>
          <a:solidFill>
            <a:schemeClr val="hlink"/>
          </a:solidFill>
          <a:ln w="9525">
            <a:noFill/>
            <a:miter lim="800000"/>
            <a:headEnd/>
            <a:tailEnd/>
          </a:ln>
          <a:effectLst/>
        </p:spPr>
        <p:txBody>
          <a:bodyPr wrap="none" tIns="108000" bIns="108000" anchor="ctr"/>
          <a:lstStyle/>
          <a:p>
            <a:endParaRPr lang="en-US"/>
          </a:p>
        </p:txBody>
      </p:sp>
      <p:sp>
        <p:nvSpPr>
          <p:cNvPr id="246845" name="Rectangle 61"/>
          <p:cNvSpPr>
            <a:spLocks noGrp="1" noRot="1" noChangeArrowheads="1"/>
          </p:cNvSpPr>
          <p:nvPr>
            <p:ph type="body" idx="1"/>
          </p:nvPr>
        </p:nvSpPr>
        <p:spPr>
          <a:xfrm>
            <a:off x="301625" y="1125538"/>
            <a:ext cx="1581150" cy="771525"/>
          </a:xfrm>
        </p:spPr>
        <p:txBody>
          <a:bodyPr/>
          <a:lstStyle/>
          <a:p>
            <a:endParaRPr lang="en-US"/>
          </a:p>
        </p:txBody>
      </p:sp>
      <p:sp>
        <p:nvSpPr>
          <p:cNvPr id="246865" name="Line 81"/>
          <p:cNvSpPr>
            <a:spLocks noChangeShapeType="1"/>
          </p:cNvSpPr>
          <p:nvPr/>
        </p:nvSpPr>
        <p:spPr bwMode="auto">
          <a:xfrm>
            <a:off x="3200400" y="1752600"/>
            <a:ext cx="2209800" cy="0"/>
          </a:xfrm>
          <a:prstGeom prst="line">
            <a:avLst/>
          </a:prstGeom>
          <a:noFill/>
          <a:ln w="38100">
            <a:solidFill>
              <a:schemeClr val="tx1"/>
            </a:solidFill>
            <a:round/>
            <a:headEnd/>
            <a:tailEnd/>
          </a:ln>
          <a:effectLst/>
        </p:spPr>
        <p:txBody>
          <a:bodyPr tIns="108000" bIns="108000"/>
          <a:lstStyle/>
          <a:p>
            <a:endParaRPr lang="en-US"/>
          </a:p>
        </p:txBody>
      </p:sp>
      <p:sp>
        <p:nvSpPr>
          <p:cNvPr id="246866" name="Rectangle 82"/>
          <p:cNvSpPr>
            <a:spLocks noChangeArrowheads="1"/>
          </p:cNvSpPr>
          <p:nvPr/>
        </p:nvSpPr>
        <p:spPr bwMode="auto">
          <a:xfrm>
            <a:off x="5364163" y="1773238"/>
            <a:ext cx="287337" cy="1368425"/>
          </a:xfrm>
          <a:prstGeom prst="rect">
            <a:avLst/>
          </a:prstGeom>
          <a:solidFill>
            <a:srgbClr val="FF0000"/>
          </a:solidFill>
          <a:ln w="9525">
            <a:noFill/>
            <a:miter lim="800000"/>
            <a:headEnd/>
            <a:tailEnd/>
          </a:ln>
          <a:effectLst/>
        </p:spPr>
        <p:txBody>
          <a:bodyPr wrap="none" tIns="108000" bIns="108000" anchor="ctr"/>
          <a:lstStyle/>
          <a:p>
            <a:endParaRPr lang="en-US"/>
          </a:p>
        </p:txBody>
      </p:sp>
      <p:sp>
        <p:nvSpPr>
          <p:cNvPr id="246867" name="Rectangle 83"/>
          <p:cNvSpPr>
            <a:spLocks noChangeArrowheads="1"/>
          </p:cNvSpPr>
          <p:nvPr/>
        </p:nvSpPr>
        <p:spPr bwMode="auto">
          <a:xfrm>
            <a:off x="5003800" y="2420938"/>
            <a:ext cx="287338" cy="3240087"/>
          </a:xfrm>
          <a:prstGeom prst="rect">
            <a:avLst/>
          </a:prstGeom>
          <a:solidFill>
            <a:srgbClr val="FFFF00"/>
          </a:solidFill>
          <a:ln w="9525">
            <a:noFill/>
            <a:miter lim="800000"/>
            <a:headEnd/>
            <a:tailEnd/>
          </a:ln>
          <a:effectLst/>
        </p:spPr>
        <p:txBody>
          <a:bodyPr wrap="none" tIns="108000" bIns="108000" anchor="ctr"/>
          <a:lstStyle/>
          <a:p>
            <a:endParaRPr lang="en-US"/>
          </a:p>
        </p:txBody>
      </p:sp>
      <p:sp>
        <p:nvSpPr>
          <p:cNvPr id="246868" name="Text Box 84"/>
          <p:cNvSpPr txBox="1">
            <a:spLocks noChangeArrowheads="1"/>
          </p:cNvSpPr>
          <p:nvPr/>
        </p:nvSpPr>
        <p:spPr bwMode="auto">
          <a:xfrm>
            <a:off x="5724525" y="3789363"/>
            <a:ext cx="1800225" cy="642937"/>
          </a:xfrm>
          <a:prstGeom prst="rect">
            <a:avLst/>
          </a:prstGeom>
          <a:noFill/>
          <a:ln w="9525">
            <a:noFill/>
            <a:miter lim="800000"/>
            <a:headEnd/>
            <a:tailEnd/>
          </a:ln>
          <a:effectLst/>
        </p:spPr>
        <p:txBody>
          <a:bodyPr tIns="108000" bIns="108000">
            <a:spAutoFit/>
          </a:bodyPr>
          <a:lstStyle/>
          <a:p>
            <a:pPr>
              <a:spcBef>
                <a:spcPct val="50000"/>
              </a:spcBef>
            </a:pPr>
            <a:r>
              <a:rPr lang="en-AU"/>
              <a:t>H</a:t>
            </a:r>
            <a:r>
              <a:rPr lang="en-AU" baseline="-25000"/>
              <a:t>2</a:t>
            </a:r>
            <a:r>
              <a:rPr lang="en-AU"/>
              <a:t>O</a:t>
            </a:r>
            <a:endParaRPr lang="en-US"/>
          </a:p>
        </p:txBody>
      </p:sp>
      <p:sp>
        <p:nvSpPr>
          <p:cNvPr id="246869" name="Text Box 85"/>
          <p:cNvSpPr txBox="1">
            <a:spLocks noChangeArrowheads="1"/>
          </p:cNvSpPr>
          <p:nvPr/>
        </p:nvSpPr>
        <p:spPr bwMode="auto">
          <a:xfrm>
            <a:off x="5940425" y="2133600"/>
            <a:ext cx="1439863" cy="642938"/>
          </a:xfrm>
          <a:prstGeom prst="rect">
            <a:avLst/>
          </a:prstGeom>
          <a:noFill/>
          <a:ln w="9525">
            <a:noFill/>
            <a:miter lim="800000"/>
            <a:headEnd/>
            <a:tailEnd/>
          </a:ln>
          <a:effectLst/>
        </p:spPr>
        <p:txBody>
          <a:bodyPr tIns="108000" bIns="108000">
            <a:spAutoFit/>
          </a:bodyPr>
          <a:lstStyle/>
          <a:p>
            <a:pPr>
              <a:spcBef>
                <a:spcPct val="50000"/>
              </a:spcBef>
            </a:pPr>
            <a:r>
              <a:rPr lang="en-AU"/>
              <a:t>CO</a:t>
            </a:r>
            <a:r>
              <a:rPr lang="en-AU" baseline="-25000"/>
              <a:t>2</a:t>
            </a:r>
            <a:endParaRPr lang="en-US" baseline="-25000"/>
          </a:p>
        </p:txBody>
      </p:sp>
      <p:sp>
        <p:nvSpPr>
          <p:cNvPr id="246870" name="TextBox 67"/>
          <p:cNvSpPr txBox="1">
            <a:spLocks noChangeArrowheads="1"/>
          </p:cNvSpPr>
          <p:nvPr/>
        </p:nvSpPr>
        <p:spPr bwMode="auto">
          <a:xfrm>
            <a:off x="1979613" y="1484313"/>
            <a:ext cx="1357312" cy="519112"/>
          </a:xfrm>
          <a:prstGeom prst="rect">
            <a:avLst/>
          </a:prstGeom>
          <a:noFill/>
          <a:ln w="9525">
            <a:noFill/>
            <a:miter lim="800000"/>
            <a:headEnd/>
            <a:tailEnd/>
          </a:ln>
        </p:spPr>
        <p:txBody>
          <a:bodyPr>
            <a:spAutoFit/>
          </a:bodyPr>
          <a:lstStyle/>
          <a:p>
            <a:r>
              <a:rPr lang="en-AU">
                <a:solidFill>
                  <a:srgbClr val="FF9933"/>
                </a:solidFill>
                <a:latin typeface="Calibri" pitchFamily="34" charset="0"/>
              </a:rPr>
              <a:t>+</a:t>
            </a:r>
            <a:r>
              <a:rPr lang="en-AU">
                <a:solidFill>
                  <a:srgbClr val="FF9933"/>
                </a:solidFill>
              </a:rPr>
              <a:t>15</a:t>
            </a:r>
            <a:r>
              <a:rPr lang="en-AU" baseline="30000">
                <a:solidFill>
                  <a:srgbClr val="FF9933"/>
                </a:solidFill>
              </a:rPr>
              <a:t>o</a:t>
            </a:r>
            <a:r>
              <a:rPr lang="en-AU">
                <a:solidFill>
                  <a:srgbClr val="FF9933"/>
                </a:solidFill>
              </a:rPr>
              <a:t>C</a:t>
            </a:r>
          </a:p>
        </p:txBody>
      </p:sp>
      <p:sp>
        <p:nvSpPr>
          <p:cNvPr id="67" name="TextBox 66"/>
          <p:cNvSpPr txBox="1"/>
          <p:nvPr/>
        </p:nvSpPr>
        <p:spPr>
          <a:xfrm>
            <a:off x="2071688" y="5357813"/>
            <a:ext cx="1357312" cy="523875"/>
          </a:xfrm>
          <a:prstGeom prst="rect">
            <a:avLst/>
          </a:prstGeom>
          <a:noFill/>
        </p:spPr>
        <p:txBody>
          <a:bodyPr>
            <a:spAutoFit/>
          </a:bodyPr>
          <a:lstStyle/>
          <a:p>
            <a:pPr>
              <a:defRPr/>
            </a:pPr>
            <a:r>
              <a:rPr lang="en-AU" dirty="0">
                <a:solidFill>
                  <a:schemeClr val="tx2">
                    <a:lumMod val="90000"/>
                  </a:schemeClr>
                </a:solidFill>
                <a:latin typeface="Calibri"/>
              </a:rPr>
              <a:t>–</a:t>
            </a:r>
            <a:r>
              <a:rPr lang="en-AU" dirty="0">
                <a:solidFill>
                  <a:schemeClr val="tx2">
                    <a:lumMod val="90000"/>
                  </a:schemeClr>
                </a:solidFill>
              </a:rPr>
              <a:t>18</a:t>
            </a:r>
            <a:r>
              <a:rPr lang="en-AU" baseline="30000" dirty="0">
                <a:solidFill>
                  <a:schemeClr val="tx2">
                    <a:lumMod val="90000"/>
                  </a:schemeClr>
                </a:solidFill>
              </a:rPr>
              <a:t>o</a:t>
            </a:r>
            <a:r>
              <a:rPr lang="en-AU" dirty="0">
                <a:solidFill>
                  <a:schemeClr val="tx2">
                    <a:lumMod val="90000"/>
                  </a:schemeClr>
                </a:solidFill>
              </a:rPr>
              <a:t>C</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2" descr="temperature_airs_200304_lrg.jpg"/>
          <p:cNvPicPr>
            <a:picLocks noChangeAspect="1"/>
          </p:cNvPicPr>
          <p:nvPr/>
        </p:nvPicPr>
        <p:blipFill>
          <a:blip r:embed="rId2"/>
          <a:srcRect/>
          <a:stretch>
            <a:fillRect/>
          </a:stretch>
        </p:blipFill>
        <p:spPr bwMode="auto">
          <a:xfrm>
            <a:off x="381000" y="685800"/>
            <a:ext cx="8077200" cy="6057900"/>
          </a:xfrm>
          <a:prstGeom prst="rect">
            <a:avLst/>
          </a:prstGeom>
          <a:noFill/>
          <a:ln w="9525">
            <a:noFill/>
            <a:miter lim="800000"/>
            <a:headEnd/>
            <a:tailEnd/>
          </a:ln>
        </p:spPr>
      </p:pic>
      <p:sp>
        <p:nvSpPr>
          <p:cNvPr id="21507" name="TextBox 1"/>
          <p:cNvSpPr txBox="1">
            <a:spLocks noChangeArrowheads="1"/>
          </p:cNvSpPr>
          <p:nvPr/>
        </p:nvSpPr>
        <p:spPr bwMode="auto">
          <a:xfrm>
            <a:off x="0" y="0"/>
            <a:ext cx="5638800" cy="646113"/>
          </a:xfrm>
          <a:prstGeom prst="rect">
            <a:avLst/>
          </a:prstGeom>
          <a:noFill/>
          <a:ln w="9525">
            <a:noFill/>
            <a:miter lim="800000"/>
            <a:headEnd/>
            <a:tailEnd/>
          </a:ln>
        </p:spPr>
        <p:txBody>
          <a:bodyPr>
            <a:spAutoFit/>
          </a:bodyPr>
          <a:lstStyle/>
          <a:p>
            <a:r>
              <a:rPr lang="en-US" sz="1800" dirty="0">
                <a:solidFill>
                  <a:schemeClr val="bg1"/>
                </a:solidFill>
              </a:rPr>
              <a:t>How do we get these temperatures?</a:t>
            </a:r>
          </a:p>
          <a:p>
            <a:r>
              <a:rPr lang="en-US" sz="1800" dirty="0">
                <a:solidFill>
                  <a:schemeClr val="bg1"/>
                </a:solidFill>
              </a:rPr>
              <a:t>-Infrared temperatures from Aqua satellite, April 2003.</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
          <p:cNvSpPr txBox="1">
            <a:spLocks noChangeArrowheads="1"/>
          </p:cNvSpPr>
          <p:nvPr/>
        </p:nvSpPr>
        <p:spPr bwMode="auto">
          <a:xfrm>
            <a:off x="0" y="0"/>
            <a:ext cx="6240463" cy="461963"/>
          </a:xfrm>
          <a:prstGeom prst="rect">
            <a:avLst/>
          </a:prstGeom>
          <a:noFill/>
          <a:ln w="9525">
            <a:noFill/>
            <a:miter lim="800000"/>
            <a:headEnd/>
            <a:tailEnd/>
          </a:ln>
        </p:spPr>
        <p:txBody>
          <a:bodyPr wrap="none">
            <a:spAutoFit/>
          </a:bodyPr>
          <a:lstStyle/>
          <a:p>
            <a:r>
              <a:rPr lang="en-US"/>
              <a:t>Emissivity of infrared radiation at the surface</a:t>
            </a:r>
          </a:p>
        </p:txBody>
      </p:sp>
      <p:pic>
        <p:nvPicPr>
          <p:cNvPr id="24579" name="Picture 2" descr="8pt3micron_emissivity.png"/>
          <p:cNvPicPr>
            <a:picLocks noChangeAspect="1"/>
          </p:cNvPicPr>
          <p:nvPr/>
        </p:nvPicPr>
        <p:blipFill>
          <a:blip r:embed="rId2"/>
          <a:srcRect/>
          <a:stretch>
            <a:fillRect/>
          </a:stretch>
        </p:blipFill>
        <p:spPr bwMode="auto">
          <a:xfrm>
            <a:off x="-481013" y="1524000"/>
            <a:ext cx="4291013" cy="4411663"/>
          </a:xfrm>
          <a:prstGeom prst="rect">
            <a:avLst/>
          </a:prstGeom>
          <a:noFill/>
          <a:ln w="9525">
            <a:noFill/>
            <a:miter lim="800000"/>
            <a:headEnd/>
            <a:tailEnd/>
          </a:ln>
        </p:spPr>
      </p:pic>
      <p:sp>
        <p:nvSpPr>
          <p:cNvPr id="24580" name="TextBox 3"/>
          <p:cNvSpPr txBox="1">
            <a:spLocks noChangeArrowheads="1"/>
          </p:cNvSpPr>
          <p:nvPr/>
        </p:nvSpPr>
        <p:spPr bwMode="auto">
          <a:xfrm>
            <a:off x="152400" y="6248400"/>
            <a:ext cx="5600700" cy="523875"/>
          </a:xfrm>
          <a:prstGeom prst="rect">
            <a:avLst/>
          </a:prstGeom>
          <a:noFill/>
          <a:ln w="9525">
            <a:noFill/>
            <a:miter lim="800000"/>
            <a:headEnd/>
            <a:tailEnd/>
          </a:ln>
        </p:spPr>
        <p:txBody>
          <a:bodyPr wrap="none">
            <a:spAutoFit/>
          </a:bodyPr>
          <a:lstStyle/>
          <a:p>
            <a:r>
              <a:rPr lang="en-US" sz="1400"/>
              <a:t>Emissivity/absorptivity is close to 1. </a:t>
            </a:r>
          </a:p>
          <a:p>
            <a:r>
              <a:rPr lang="en-US" sz="1400" b="1"/>
              <a:t>This implies a good approximation to black body in the infrared</a:t>
            </a:r>
          </a:p>
        </p:txBody>
      </p:sp>
      <p:sp>
        <p:nvSpPr>
          <p:cNvPr id="24581" name="TextBox 4"/>
          <p:cNvSpPr txBox="1">
            <a:spLocks noChangeArrowheads="1"/>
          </p:cNvSpPr>
          <p:nvPr/>
        </p:nvSpPr>
        <p:spPr bwMode="auto">
          <a:xfrm>
            <a:off x="6781800" y="457200"/>
            <a:ext cx="1762125" cy="246063"/>
          </a:xfrm>
          <a:prstGeom prst="rect">
            <a:avLst/>
          </a:prstGeom>
          <a:noFill/>
          <a:ln w="9525">
            <a:noFill/>
            <a:miter lim="800000"/>
            <a:headEnd/>
            <a:tailEnd/>
          </a:ln>
        </p:spPr>
        <p:txBody>
          <a:bodyPr wrap="none">
            <a:spAutoFit/>
          </a:bodyPr>
          <a:lstStyle/>
          <a:p>
            <a:r>
              <a:rPr lang="en-US" sz="1000">
                <a:hlinkClick r:id="rId3"/>
              </a:rPr>
              <a:t>cimss.ssec.wisc.edu/iremis/</a:t>
            </a:r>
            <a:endParaRPr lang="en-US" sz="1000"/>
          </a:p>
        </p:txBody>
      </p:sp>
      <p:sp>
        <p:nvSpPr>
          <p:cNvPr id="24582" name="TextBox 7"/>
          <p:cNvSpPr txBox="1">
            <a:spLocks noChangeArrowheads="1"/>
          </p:cNvSpPr>
          <p:nvPr/>
        </p:nvSpPr>
        <p:spPr bwMode="auto">
          <a:xfrm>
            <a:off x="0" y="838200"/>
            <a:ext cx="7248525" cy="646113"/>
          </a:xfrm>
          <a:prstGeom prst="rect">
            <a:avLst/>
          </a:prstGeom>
          <a:noFill/>
          <a:ln w="9525">
            <a:noFill/>
            <a:miter lim="800000"/>
            <a:headEnd/>
            <a:tailEnd/>
          </a:ln>
        </p:spPr>
        <p:txBody>
          <a:bodyPr wrap="none">
            <a:spAutoFit/>
          </a:bodyPr>
          <a:lstStyle/>
          <a:p>
            <a:r>
              <a:rPr lang="en-US" sz="1800" dirty="0"/>
              <a:t>Emissivity, </a:t>
            </a:r>
            <a:r>
              <a:rPr lang="en-US" sz="1800" dirty="0">
                <a:latin typeface="Symbol" pitchFamily="18" charset="2"/>
              </a:rPr>
              <a:t>e,</a:t>
            </a:r>
            <a:r>
              <a:rPr lang="en-US" sz="1800" dirty="0"/>
              <a:t> is a  measure of how well blackbody radiation is obeyed:</a:t>
            </a:r>
          </a:p>
          <a:p>
            <a:r>
              <a:rPr lang="en-US" sz="1800" dirty="0"/>
              <a:t>			F=</a:t>
            </a:r>
            <a:r>
              <a:rPr lang="en-US" sz="1800" dirty="0">
                <a:latin typeface="Symbol" pitchFamily="18" charset="2"/>
              </a:rPr>
              <a:t>es</a:t>
            </a:r>
            <a:r>
              <a:rPr lang="en-US" sz="1800" dirty="0"/>
              <a:t>T</a:t>
            </a:r>
            <a:r>
              <a:rPr lang="en-US" sz="1800" baseline="30000" dirty="0"/>
              <a:t>4</a:t>
            </a:r>
          </a:p>
        </p:txBody>
      </p:sp>
      <p:pic>
        <p:nvPicPr>
          <p:cNvPr id="7" name="Picture 2"/>
          <p:cNvPicPr>
            <a:picLocks noChangeAspect="1" noChangeArrowheads="1"/>
          </p:cNvPicPr>
          <p:nvPr/>
        </p:nvPicPr>
        <p:blipFill>
          <a:blip r:embed="rId4" cstate="print"/>
          <a:srcRect/>
          <a:stretch>
            <a:fillRect/>
          </a:stretch>
        </p:blipFill>
        <p:spPr>
          <a:xfrm>
            <a:off x="3621087" y="1371600"/>
            <a:ext cx="5218113" cy="4616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0" y="76200"/>
            <a:ext cx="9144000" cy="1143000"/>
          </a:xfrm>
        </p:spPr>
        <p:txBody>
          <a:bodyPr/>
          <a:lstStyle/>
          <a:p>
            <a:pPr algn="l" eaLnBrk="1" hangingPunct="1"/>
            <a:r>
              <a:rPr lang="en-US" sz="2400" u="sng" dirty="0" smtClean="0">
                <a:latin typeface="Arial" charset="0"/>
                <a:ea typeface="ＭＳ Ｐゴシック" charset="-128"/>
                <a:cs typeface="Arial" charset="0"/>
              </a:rPr>
              <a:t>A key fact for Earth’s climate is that how  gases interact with EM radiation…</a:t>
            </a:r>
          </a:p>
        </p:txBody>
      </p:sp>
      <p:sp>
        <p:nvSpPr>
          <p:cNvPr id="28676" name="Rectangle 3"/>
          <p:cNvSpPr>
            <a:spLocks noGrp="1" noChangeArrowheads="1"/>
          </p:cNvSpPr>
          <p:nvPr>
            <p:ph type="body" idx="1"/>
          </p:nvPr>
        </p:nvSpPr>
        <p:spPr>
          <a:xfrm>
            <a:off x="0" y="1524000"/>
            <a:ext cx="8915400" cy="3505200"/>
          </a:xfrm>
        </p:spPr>
        <p:txBody>
          <a:bodyPr/>
          <a:lstStyle/>
          <a:p>
            <a:pPr eaLnBrk="1" hangingPunct="1"/>
            <a:r>
              <a:rPr lang="en-US" sz="2400" dirty="0" smtClean="0">
                <a:latin typeface="Arial" charset="0"/>
                <a:ea typeface="ＭＳ Ｐゴシック" charset="-128"/>
                <a:cs typeface="Arial" charset="0"/>
              </a:rPr>
              <a:t>Molecules absorb radiation at particular wavelengths, depending on amount of energy required to cause vibration or rotation of atomic bond.</a:t>
            </a:r>
          </a:p>
          <a:p>
            <a:pPr eaLnBrk="1" hangingPunct="1"/>
            <a:endParaRPr lang="en-US" sz="2400" dirty="0" smtClean="0">
              <a:latin typeface="Arial" charset="0"/>
              <a:ea typeface="ＭＳ Ｐゴシック" charset="-128"/>
              <a:cs typeface="Arial" charset="0"/>
            </a:endParaRPr>
          </a:p>
          <a:p>
            <a:pPr eaLnBrk="1" hangingPunct="1"/>
            <a:r>
              <a:rPr lang="en-US" sz="2400" dirty="0" smtClean="0">
                <a:latin typeface="Arial" charset="0"/>
                <a:ea typeface="ＭＳ Ｐゴシック" charset="-128"/>
                <a:cs typeface="Arial" charset="0"/>
              </a:rPr>
              <a:t>Two essential things for the greenhouse effect:</a:t>
            </a:r>
          </a:p>
          <a:p>
            <a:pPr eaLnBrk="1" hangingPunct="1"/>
            <a:endParaRPr lang="en-US" sz="2400" dirty="0" smtClean="0">
              <a:latin typeface="Arial" charset="0"/>
              <a:ea typeface="ＭＳ Ｐゴシック" charset="-128"/>
              <a:cs typeface="Arial" charset="0"/>
            </a:endParaRPr>
          </a:p>
          <a:p>
            <a:pPr lvl="1" eaLnBrk="1" hangingPunct="1"/>
            <a:r>
              <a:rPr lang="en-US" sz="2000" dirty="0" smtClean="0">
                <a:latin typeface="Arial" charset="0"/>
                <a:ea typeface="ＭＳ Ｐゴシック" charset="-128"/>
                <a:cs typeface="Arial" charset="0"/>
              </a:rPr>
              <a:t>The Earth’s atmosphere is </a:t>
            </a:r>
            <a:r>
              <a:rPr lang="en-US" sz="2000" i="1" u="sng" dirty="0" smtClean="0">
                <a:latin typeface="Arial" charset="0"/>
                <a:ea typeface="ＭＳ Ｐゴシック" charset="-128"/>
                <a:cs typeface="Arial" charset="0"/>
              </a:rPr>
              <a:t>mostly transparent</a:t>
            </a:r>
            <a:r>
              <a:rPr lang="en-US" sz="2000" dirty="0" smtClean="0">
                <a:latin typeface="Arial" charset="0"/>
                <a:ea typeface="ＭＳ Ｐゴシック" charset="-128"/>
                <a:cs typeface="Arial" charset="0"/>
              </a:rPr>
              <a:t> to visible radiation (why not totally)</a:t>
            </a:r>
          </a:p>
          <a:p>
            <a:pPr lvl="1" eaLnBrk="1" hangingPunct="1"/>
            <a:endParaRPr lang="en-US" sz="2000" dirty="0" smtClean="0">
              <a:latin typeface="Arial" charset="0"/>
              <a:ea typeface="ＭＳ Ｐゴシック" charset="-128"/>
              <a:cs typeface="Arial" charset="0"/>
            </a:endParaRPr>
          </a:p>
          <a:p>
            <a:pPr lvl="1" eaLnBrk="1" hangingPunct="1"/>
            <a:r>
              <a:rPr lang="en-US" sz="2000" dirty="0" smtClean="0">
                <a:latin typeface="Arial" charset="0"/>
                <a:ea typeface="ＭＳ Ｐゴシック" charset="-128"/>
                <a:cs typeface="Arial" charset="0"/>
              </a:rPr>
              <a:t>The Earth’s atmosphere is </a:t>
            </a:r>
            <a:r>
              <a:rPr lang="en-US" sz="2000" i="1" u="sng" dirty="0" smtClean="0">
                <a:latin typeface="Arial" charset="0"/>
                <a:ea typeface="ＭＳ Ｐゴシック" charset="-128"/>
                <a:cs typeface="Arial" charset="0"/>
              </a:rPr>
              <a:t>mostly opaque</a:t>
            </a:r>
            <a:r>
              <a:rPr lang="en-US" sz="2000" dirty="0" smtClean="0">
                <a:latin typeface="Arial" charset="0"/>
                <a:ea typeface="ＭＳ Ｐゴシック" charset="-128"/>
                <a:cs typeface="Arial" charset="0"/>
              </a:rPr>
              <a:t> to infrared radiation.</a:t>
            </a:r>
          </a:p>
        </p:txBody>
      </p:sp>
      <p:graphicFrame>
        <p:nvGraphicFramePr>
          <p:cNvPr id="28674" name="Object 2"/>
          <p:cNvGraphicFramePr>
            <a:graphicFrameLocks noChangeAspect="1"/>
          </p:cNvGraphicFramePr>
          <p:nvPr/>
        </p:nvGraphicFramePr>
        <p:xfrm>
          <a:off x="5562600" y="685800"/>
          <a:ext cx="3200400" cy="990600"/>
        </p:xfrm>
        <a:graphic>
          <a:graphicData uri="http://schemas.openxmlformats.org/presentationml/2006/ole">
            <p:oleObj spid="_x0000_s28674" name="Drawing" r:id="rId4" imgW="6473880" imgH="2536560" progId="">
              <p:embed/>
            </p:oleObj>
          </a:graphicData>
        </a:graphic>
      </p:graphicFrame>
      <p:sp>
        <p:nvSpPr>
          <p:cNvPr id="5" name="Rectangle 2"/>
          <p:cNvSpPr txBox="1">
            <a:spLocks noChangeArrowheads="1"/>
          </p:cNvSpPr>
          <p:nvPr/>
        </p:nvSpPr>
        <p:spPr bwMode="auto">
          <a:xfrm>
            <a:off x="609600" y="5403850"/>
            <a:ext cx="7975600" cy="1301750"/>
          </a:xfrm>
          <a:prstGeom prst="rect">
            <a:avLst/>
          </a:prstGeom>
          <a:noFill/>
          <a:ln w="9525">
            <a:solidFill>
              <a:schemeClr val="tx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Arial" pitchFamily="34" charset="0"/>
                <a:ea typeface="ＭＳ Ｐゴシック" pitchFamily="34" charset="-128"/>
                <a:cs typeface="Arial" pitchFamily="34" charset="0"/>
              </a:rPr>
              <a:t>Still why only some gases are Green House</a:t>
            </a:r>
            <a:r>
              <a:rPr kumimoji="0" lang="en-US" sz="3200" b="0" i="0" u="none" strike="noStrike" kern="0" cap="none" spc="0" normalizeH="0" noProof="0" dirty="0" smtClean="0">
                <a:ln>
                  <a:noFill/>
                </a:ln>
                <a:solidFill>
                  <a:srgbClr val="FF0000"/>
                </a:solidFill>
                <a:effectLst/>
                <a:uLnTx/>
                <a:uFillTx/>
                <a:latin typeface="Arial" pitchFamily="34" charset="0"/>
                <a:ea typeface="ＭＳ Ｐゴシック" pitchFamily="34" charset="-128"/>
                <a:cs typeface="Arial" pitchFamily="34" charset="0"/>
              </a:rPr>
              <a:t> Gas??</a:t>
            </a:r>
            <a:r>
              <a:rPr kumimoji="0" lang="en-US" sz="3200" b="0" i="0" u="none" strike="noStrike" kern="0" cap="none" spc="0" normalizeH="0" baseline="0" noProof="0" dirty="0" smtClean="0">
                <a:ln>
                  <a:noFill/>
                </a:ln>
                <a:solidFill>
                  <a:srgbClr val="FF0000"/>
                </a:solidFill>
                <a:effectLst/>
                <a:uLnTx/>
                <a:uFillTx/>
                <a:latin typeface="Arial" pitchFamily="34" charset="0"/>
                <a:ea typeface="ＭＳ Ｐゴシック" pitchFamily="34" charset="-128"/>
                <a:cs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Rectangle 2"/>
          <p:cNvSpPr>
            <a:spLocks noGrp="1" noRot="1" noChangeArrowheads="1"/>
          </p:cNvSpPr>
          <p:nvPr>
            <p:ph type="title"/>
          </p:nvPr>
        </p:nvSpPr>
        <p:spPr/>
        <p:txBody>
          <a:bodyPr/>
          <a:lstStyle/>
          <a:p>
            <a:r>
              <a:rPr lang="en-US" b="1"/>
              <a:t>Energy Transfer by Radiation</a:t>
            </a:r>
          </a:p>
        </p:txBody>
      </p:sp>
      <p:sp>
        <p:nvSpPr>
          <p:cNvPr id="1137667" name="Rectangle 3"/>
          <p:cNvSpPr>
            <a:spLocks noGrp="1" noRot="1" noChangeArrowheads="1"/>
          </p:cNvSpPr>
          <p:nvPr>
            <p:ph type="body" sz="half" idx="1"/>
          </p:nvPr>
        </p:nvSpPr>
        <p:spPr>
          <a:xfrm>
            <a:off x="301625" y="1125538"/>
            <a:ext cx="8477250" cy="4973637"/>
          </a:xfrm>
        </p:spPr>
        <p:txBody>
          <a:bodyPr/>
          <a:lstStyle/>
          <a:p>
            <a:pPr marL="441325" indent="-441325" algn="ctr">
              <a:lnSpc>
                <a:spcPct val="90000"/>
              </a:lnSpc>
              <a:buFontTx/>
              <a:buNone/>
            </a:pPr>
            <a:r>
              <a:rPr lang="en-AU" b="1" dirty="0"/>
              <a:t>Radiation and Greenhouse Effect</a:t>
            </a:r>
          </a:p>
          <a:p>
            <a:pPr marL="441325" indent="-441325">
              <a:lnSpc>
                <a:spcPct val="90000"/>
              </a:lnSpc>
              <a:buFontTx/>
              <a:buNone/>
            </a:pPr>
            <a:r>
              <a:rPr lang="en-AU" sz="2800" dirty="0"/>
              <a:t>	A significant section with many new physics concepts:</a:t>
            </a:r>
          </a:p>
          <a:p>
            <a:pPr marL="441325" indent="-441325">
              <a:lnSpc>
                <a:spcPct val="90000"/>
              </a:lnSpc>
              <a:buFontTx/>
              <a:buChar char="•"/>
            </a:pPr>
            <a:r>
              <a:rPr lang="en-AU" sz="2800" dirty="0"/>
              <a:t>Spectrum</a:t>
            </a:r>
          </a:p>
          <a:p>
            <a:pPr marL="441325" indent="-441325">
              <a:lnSpc>
                <a:spcPct val="90000"/>
              </a:lnSpc>
              <a:buFontTx/>
              <a:buNone/>
            </a:pPr>
            <a:r>
              <a:rPr lang="en-AU" sz="2800" dirty="0"/>
              <a:t>	Temperature means</a:t>
            </a:r>
          </a:p>
          <a:p>
            <a:pPr marL="441325" indent="-441325">
              <a:lnSpc>
                <a:spcPct val="90000"/>
              </a:lnSpc>
              <a:buFontTx/>
              <a:buNone/>
            </a:pPr>
            <a:r>
              <a:rPr lang="en-AU" sz="2800" dirty="0"/>
              <a:t>	</a:t>
            </a:r>
            <a:r>
              <a:rPr lang="en-AU" sz="2800" dirty="0">
                <a:sym typeface="Wingdings" pitchFamily="2" charset="2"/>
              </a:rPr>
              <a:t>atoms jiggle</a:t>
            </a:r>
          </a:p>
          <a:p>
            <a:pPr marL="441325" indent="-441325">
              <a:lnSpc>
                <a:spcPct val="90000"/>
              </a:lnSpc>
              <a:buFontTx/>
              <a:buNone/>
            </a:pPr>
            <a:r>
              <a:rPr lang="en-AU" sz="2800" dirty="0">
                <a:sym typeface="Wingdings" pitchFamily="2" charset="2"/>
              </a:rPr>
              <a:t>	electrons jiggle</a:t>
            </a:r>
          </a:p>
          <a:p>
            <a:pPr marL="441325" indent="-441325">
              <a:lnSpc>
                <a:spcPct val="90000"/>
              </a:lnSpc>
              <a:buFontTx/>
              <a:buNone/>
            </a:pPr>
            <a:r>
              <a:rPr lang="en-AU" sz="2800" dirty="0">
                <a:sym typeface="Wingdings" pitchFamily="2" charset="2"/>
              </a:rPr>
              <a:t>	 accelerating charges</a:t>
            </a:r>
          </a:p>
          <a:p>
            <a:pPr marL="441325" indent="-441325">
              <a:lnSpc>
                <a:spcPct val="90000"/>
              </a:lnSpc>
              <a:buFontTx/>
              <a:buNone/>
            </a:pPr>
            <a:r>
              <a:rPr lang="en-AU" sz="2800" dirty="0">
                <a:sym typeface="Wingdings" pitchFamily="2" charset="2"/>
              </a:rPr>
              <a:t>	 electromagnetic radiation</a:t>
            </a:r>
          </a:p>
          <a:p>
            <a:pPr marL="441325" indent="-441325">
              <a:lnSpc>
                <a:spcPct val="90000"/>
              </a:lnSpc>
              <a:buFontTx/>
              <a:buChar char="•"/>
            </a:pPr>
            <a:r>
              <a:rPr lang="en-AU" sz="2800" dirty="0">
                <a:sym typeface="Wingdings" pitchFamily="2" charset="2"/>
              </a:rPr>
              <a:t>Freq, wavelength </a:t>
            </a:r>
          </a:p>
          <a:p>
            <a:pPr marL="441325" indent="-441325">
              <a:lnSpc>
                <a:spcPct val="90000"/>
              </a:lnSpc>
              <a:buFontTx/>
              <a:buChar char="•"/>
            </a:pPr>
            <a:r>
              <a:rPr lang="en-AU" sz="2800" dirty="0">
                <a:sym typeface="Wingdings" pitchFamily="2" charset="2"/>
              </a:rPr>
              <a:t>Energy, power</a:t>
            </a:r>
            <a:endParaRPr lang="en-AU" sz="2800" dirty="0"/>
          </a:p>
        </p:txBody>
      </p:sp>
      <p:pic>
        <p:nvPicPr>
          <p:cNvPr id="1137668" name="Picture 4" descr="electromagnetic-spectrum"/>
          <p:cNvPicPr>
            <a:picLocks noGrp="1" noChangeAspect="1" noChangeArrowheads="1"/>
          </p:cNvPicPr>
          <p:nvPr>
            <p:ph sz="quarter" idx="2"/>
          </p:nvPr>
        </p:nvPicPr>
        <p:blipFill>
          <a:blip r:embed="rId4" cstate="print"/>
          <a:srcRect/>
          <a:stretch>
            <a:fillRect/>
          </a:stretch>
        </p:blipFill>
        <p:spPr>
          <a:xfrm>
            <a:off x="5232400" y="2786063"/>
            <a:ext cx="3482975" cy="2409825"/>
          </a:xfrm>
          <a:noFill/>
          <a:ln/>
        </p:spPr>
      </p:pic>
      <p:sp>
        <p:nvSpPr>
          <p:cNvPr id="1137670" name="Text Box 6"/>
          <p:cNvSpPr txBox="1">
            <a:spLocks noChangeArrowheads="1"/>
          </p:cNvSpPr>
          <p:nvPr/>
        </p:nvSpPr>
        <p:spPr bwMode="auto">
          <a:xfrm>
            <a:off x="4906963" y="5318125"/>
            <a:ext cx="3992562" cy="1495425"/>
          </a:xfrm>
          <a:prstGeom prst="rect">
            <a:avLst/>
          </a:prstGeom>
          <a:noFill/>
          <a:ln w="9525">
            <a:noFill/>
            <a:miter lim="800000"/>
            <a:headEnd/>
            <a:tailEnd/>
          </a:ln>
          <a:effectLst/>
        </p:spPr>
        <p:txBody>
          <a:bodyPr tIns="108000" bIns="108000">
            <a:spAutoFit/>
          </a:bodyPr>
          <a:lstStyle/>
          <a:p>
            <a:pPr>
              <a:spcBef>
                <a:spcPct val="50000"/>
              </a:spcBef>
            </a:pPr>
            <a:r>
              <a:rPr lang="en-AU" sz="2400" b="0" dirty="0">
                <a:latin typeface="Times New Roman" pitchFamily="18" charset="0"/>
              </a:rPr>
              <a:t>	</a:t>
            </a:r>
            <a:r>
              <a:rPr lang="en-AU" sz="2000" b="0" dirty="0">
                <a:latin typeface="Times New Roman" pitchFamily="18" charset="0"/>
              </a:rPr>
              <a:t>Increasing frequency</a:t>
            </a:r>
          </a:p>
          <a:p>
            <a:pPr>
              <a:spcBef>
                <a:spcPct val="50000"/>
              </a:spcBef>
            </a:pPr>
            <a:r>
              <a:rPr lang="en-AU" sz="2000" b="0" dirty="0">
                <a:latin typeface="Times New Roman" pitchFamily="18" charset="0"/>
              </a:rPr>
              <a:t>	Decreasing wavelength</a:t>
            </a:r>
          </a:p>
          <a:p>
            <a:pPr>
              <a:spcBef>
                <a:spcPct val="50000"/>
              </a:spcBef>
            </a:pPr>
            <a:r>
              <a:rPr lang="en-AU" sz="2000" b="0" dirty="0">
                <a:latin typeface="Times New Roman" pitchFamily="18" charset="0"/>
              </a:rPr>
              <a:t>	Increasing energy</a:t>
            </a:r>
          </a:p>
        </p:txBody>
      </p:sp>
      <p:sp>
        <p:nvSpPr>
          <p:cNvPr id="1137671" name="Line 7"/>
          <p:cNvSpPr>
            <a:spLocks noChangeShapeType="1"/>
          </p:cNvSpPr>
          <p:nvPr/>
        </p:nvSpPr>
        <p:spPr bwMode="auto">
          <a:xfrm>
            <a:off x="5089525" y="5410200"/>
            <a:ext cx="3490913" cy="0"/>
          </a:xfrm>
          <a:prstGeom prst="line">
            <a:avLst/>
          </a:prstGeom>
          <a:noFill/>
          <a:ln w="38100">
            <a:solidFill>
              <a:schemeClr val="tx1"/>
            </a:solidFill>
            <a:round/>
            <a:headEnd/>
            <a:tailEnd type="triangle" w="lg" len="lg"/>
          </a:ln>
          <a:effectLst/>
        </p:spPr>
        <p:txBody>
          <a:bodyPr tIns="108000" bIns="108000"/>
          <a:lstStyle/>
          <a:p>
            <a:endParaRPr lang="en-US"/>
          </a:p>
        </p:txBody>
      </p:sp>
      <p:sp>
        <p:nvSpPr>
          <p:cNvPr id="8" name="Text Box 6"/>
          <p:cNvSpPr txBox="1">
            <a:spLocks noChangeArrowheads="1"/>
          </p:cNvSpPr>
          <p:nvPr/>
        </p:nvSpPr>
        <p:spPr bwMode="auto">
          <a:xfrm>
            <a:off x="381000" y="6019800"/>
            <a:ext cx="1862137" cy="457200"/>
          </a:xfrm>
          <a:prstGeom prst="rect">
            <a:avLst/>
          </a:prstGeom>
          <a:noFill/>
          <a:ln w="9525">
            <a:noFill/>
            <a:miter lim="800000"/>
            <a:headEnd/>
            <a:tailEnd/>
          </a:ln>
        </p:spPr>
        <p:txBody>
          <a:bodyPr wrap="none">
            <a:spAutoFit/>
          </a:bodyPr>
          <a:lstStyle/>
          <a:p>
            <a:r>
              <a:rPr lang="en-US" altLang="en-US" sz="2400" b="1" dirty="0"/>
              <a:t>E=</a:t>
            </a:r>
            <a:r>
              <a:rPr lang="en-US" altLang="en-US" sz="2400" b="1" dirty="0" err="1"/>
              <a:t>h</a:t>
            </a:r>
            <a:r>
              <a:rPr lang="en-US" altLang="en-US" sz="2400" b="1" dirty="0" err="1">
                <a:latin typeface="Symbol" pitchFamily="18" charset="2"/>
              </a:rPr>
              <a:t>n</a:t>
            </a:r>
            <a:r>
              <a:rPr lang="en-US" altLang="en-US" sz="2400" b="1" dirty="0"/>
              <a:t> = </a:t>
            </a:r>
            <a:r>
              <a:rPr lang="en-US" altLang="en-US" sz="2400" b="1" dirty="0" err="1"/>
              <a:t>hc</a:t>
            </a:r>
            <a:r>
              <a:rPr lang="en-US" altLang="en-US" sz="2400" b="1" dirty="0"/>
              <a:t>/</a:t>
            </a:r>
            <a:r>
              <a:rPr lang="en-US" altLang="en-US" sz="2400" b="1" dirty="0">
                <a:latin typeface="Symbol" pitchFamily="18" charset="2"/>
              </a:rPr>
              <a:t>l</a:t>
            </a:r>
          </a:p>
        </p:txBody>
      </p:sp>
      <p:graphicFrame>
        <p:nvGraphicFramePr>
          <p:cNvPr id="108546" name="Object 2"/>
          <p:cNvGraphicFramePr>
            <a:graphicFrameLocks noChangeAspect="1"/>
          </p:cNvGraphicFramePr>
          <p:nvPr/>
        </p:nvGraphicFramePr>
        <p:xfrm>
          <a:off x="2514600" y="5867400"/>
          <a:ext cx="3200400" cy="838200"/>
        </p:xfrm>
        <a:graphic>
          <a:graphicData uri="http://schemas.openxmlformats.org/presentationml/2006/ole">
            <p:oleObj spid="_x0000_s108546" name="Drawing" r:id="rId5" imgW="6473880" imgH="2536560" progId="">
              <p:embed/>
            </p:oleObj>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7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7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76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76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76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76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376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3766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376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6725" y="228600"/>
            <a:ext cx="8169275" cy="965200"/>
          </a:xfrm>
        </p:spPr>
        <p:txBody>
          <a:bodyPr/>
          <a:lstStyle/>
          <a:p>
            <a:pPr eaLnBrk="1" hangingPunct="1">
              <a:lnSpc>
                <a:spcPct val="90000"/>
              </a:lnSpc>
            </a:pPr>
            <a:r>
              <a:rPr lang="en-US" sz="3600" smtClean="0">
                <a:solidFill>
                  <a:srgbClr val="FF0000"/>
                </a:solidFill>
                <a:latin typeface="Arial" pitchFamily="34" charset="0"/>
                <a:cs typeface="Arial" pitchFamily="34" charset="0"/>
              </a:rPr>
              <a:t>Interaction of radiation with matter</a:t>
            </a:r>
          </a:p>
        </p:txBody>
      </p:sp>
      <p:sp>
        <p:nvSpPr>
          <p:cNvPr id="40963" name="TextBox 5"/>
          <p:cNvSpPr txBox="1">
            <a:spLocks noChangeArrowheads="1"/>
          </p:cNvSpPr>
          <p:nvPr/>
        </p:nvSpPr>
        <p:spPr bwMode="auto">
          <a:xfrm>
            <a:off x="304800" y="5791200"/>
            <a:ext cx="8610600" cy="1016000"/>
          </a:xfrm>
          <a:prstGeom prst="rect">
            <a:avLst/>
          </a:prstGeom>
          <a:noFill/>
          <a:ln w="9525">
            <a:noFill/>
            <a:miter lim="800000"/>
            <a:headEnd/>
            <a:tailEnd/>
          </a:ln>
        </p:spPr>
        <p:txBody>
          <a:bodyPr>
            <a:spAutoFit/>
          </a:bodyPr>
          <a:lstStyle/>
          <a:p>
            <a:pPr>
              <a:buFont typeface="Arial" pitchFamily="34" charset="0"/>
              <a:buChar char="•"/>
            </a:pPr>
            <a:r>
              <a:rPr lang="en-US" sz="2000"/>
              <a:t> If there are no available quantized energy levels matching the quantum energy of the incident radiation, </a:t>
            </a:r>
            <a:r>
              <a:rPr lang="en-US" sz="2000" i="1"/>
              <a:t>then the material will be transparent to that radiation</a:t>
            </a:r>
          </a:p>
        </p:txBody>
      </p:sp>
      <p:grpSp>
        <p:nvGrpSpPr>
          <p:cNvPr id="2" name="Group 7"/>
          <p:cNvGrpSpPr>
            <a:grpSpLocks/>
          </p:cNvGrpSpPr>
          <p:nvPr/>
        </p:nvGrpSpPr>
        <p:grpSpPr bwMode="auto">
          <a:xfrm>
            <a:off x="1066800" y="1143000"/>
            <a:ext cx="6735763" cy="4343400"/>
            <a:chOff x="1066800" y="1143000"/>
            <a:chExt cx="6735019" cy="4343400"/>
          </a:xfrm>
        </p:grpSpPr>
        <p:pic>
          <p:nvPicPr>
            <p:cNvPr id="40967" name="Picture 4" descr="radm.gif"/>
            <p:cNvPicPr>
              <a:picLocks noChangeAspect="1"/>
            </p:cNvPicPr>
            <p:nvPr/>
          </p:nvPicPr>
          <p:blipFill>
            <a:blip r:embed="rId2"/>
            <a:srcRect/>
            <a:stretch>
              <a:fillRect/>
            </a:stretch>
          </p:blipFill>
          <p:spPr bwMode="auto">
            <a:xfrm>
              <a:off x="1066800" y="1143000"/>
              <a:ext cx="6735019" cy="4343400"/>
            </a:xfrm>
            <a:prstGeom prst="rect">
              <a:avLst/>
            </a:prstGeom>
            <a:noFill/>
            <a:ln w="9525">
              <a:noFill/>
              <a:miter lim="800000"/>
              <a:headEnd/>
              <a:tailEnd/>
            </a:ln>
          </p:spPr>
        </p:pic>
        <p:sp>
          <p:nvSpPr>
            <p:cNvPr id="7" name="Rectangle 6"/>
            <p:cNvSpPr/>
            <p:nvPr/>
          </p:nvSpPr>
          <p:spPr>
            <a:xfrm>
              <a:off x="1142992" y="1270000"/>
              <a:ext cx="1873043" cy="1549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128"/>
                <a:cs typeface="ＭＳ Ｐゴシック" charset="-128"/>
              </a:endParaRPr>
            </a:p>
          </p:txBody>
        </p:sp>
      </p:grpSp>
      <p:sp>
        <p:nvSpPr>
          <p:cNvPr id="40965" name="TextBox 8"/>
          <p:cNvSpPr txBox="1">
            <a:spLocks noChangeArrowheads="1"/>
          </p:cNvSpPr>
          <p:nvPr/>
        </p:nvSpPr>
        <p:spPr bwMode="auto">
          <a:xfrm>
            <a:off x="3352800" y="5410200"/>
            <a:ext cx="1395413" cy="369888"/>
          </a:xfrm>
          <a:prstGeom prst="rect">
            <a:avLst/>
          </a:prstGeom>
          <a:noFill/>
          <a:ln w="9525">
            <a:noFill/>
            <a:miter lim="800000"/>
            <a:headEnd/>
            <a:tailEnd/>
          </a:ln>
        </p:spPr>
        <p:txBody>
          <a:bodyPr wrap="none">
            <a:spAutoFit/>
          </a:bodyPr>
          <a:lstStyle/>
          <a:p>
            <a:r>
              <a:rPr lang="en-US"/>
              <a:t>Wavelength</a:t>
            </a:r>
          </a:p>
        </p:txBody>
      </p:sp>
      <p:cxnSp>
        <p:nvCxnSpPr>
          <p:cNvPr id="11" name="Straight Arrow Connector 10"/>
          <p:cNvCxnSpPr>
            <a:stCxn id="40965" idx="3"/>
          </p:cNvCxnSpPr>
          <p:nvPr/>
        </p:nvCxnSpPr>
        <p:spPr>
          <a:xfrm>
            <a:off x="4748213" y="5594350"/>
            <a:ext cx="203358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2833</TotalTime>
  <Words>2506</Words>
  <Application>Microsoft Office PowerPoint</Application>
  <PresentationFormat>On-screen Show (4:3)</PresentationFormat>
  <Paragraphs>409</Paragraphs>
  <Slides>45</Slides>
  <Notes>19</Notes>
  <HiddenSlides>8</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45</vt:i4>
      </vt:variant>
    </vt:vector>
  </HeadingPairs>
  <TitlesOfParts>
    <vt:vector size="49" baseType="lpstr">
      <vt:lpstr>Blank Presentation</vt:lpstr>
      <vt:lpstr>Photo Editor Photo</vt:lpstr>
      <vt:lpstr>Equation</vt:lpstr>
      <vt:lpstr>Drawing</vt:lpstr>
      <vt:lpstr>Slide 1</vt:lpstr>
      <vt:lpstr>Slide 2</vt:lpstr>
      <vt:lpstr>Slide 3</vt:lpstr>
      <vt:lpstr>Slide 4</vt:lpstr>
      <vt:lpstr>Slide 5</vt:lpstr>
      <vt:lpstr>Slide 6</vt:lpstr>
      <vt:lpstr>A key fact for Earth’s climate is that how  gases interact with EM radiation…</vt:lpstr>
      <vt:lpstr>Energy Transfer by Radiation</vt:lpstr>
      <vt:lpstr>Interaction of radiation with matter</vt:lpstr>
      <vt:lpstr>Internal energy </vt:lpstr>
      <vt:lpstr>Vibration modes of simple molecules</vt:lpstr>
      <vt:lpstr>Vibration modes of simple molecules</vt:lpstr>
      <vt:lpstr>Absorption frequency for a diatomic molecule</vt:lpstr>
      <vt:lpstr>Slide 14</vt:lpstr>
      <vt:lpstr>Slide 15</vt:lpstr>
      <vt:lpstr>Infrared (IR) interactions</vt:lpstr>
      <vt:lpstr>Slide 17</vt:lpstr>
      <vt:lpstr>Slide 18</vt:lpstr>
      <vt:lpstr>Molecular dipole moments</vt:lpstr>
      <vt:lpstr>Dipole Moment Must Change during for a vibration to be “IR active”!</vt:lpstr>
      <vt:lpstr>Slide 21</vt:lpstr>
      <vt:lpstr>Slide 22</vt:lpstr>
      <vt:lpstr>Slide 23</vt:lpstr>
      <vt:lpstr>Slide 24</vt:lpstr>
      <vt:lpstr>Key atmospheric constituents</vt:lpstr>
      <vt:lpstr>Infrared (IR) interactions</vt:lpstr>
      <vt:lpstr>Slide 27</vt:lpstr>
      <vt:lpstr>Carbon dioxide (CO2)</vt:lpstr>
      <vt:lpstr>Carbon dioxide (CO2)</vt:lpstr>
      <vt:lpstr>Water vapor (H2O)</vt:lpstr>
      <vt:lpstr>Nitrous oxide (N2O)</vt:lpstr>
      <vt:lpstr>IR Absorption Spectrum of N2O</vt:lpstr>
      <vt:lpstr>Slide 33</vt:lpstr>
      <vt:lpstr>Slide 34</vt:lpstr>
      <vt:lpstr>Slide 35</vt:lpstr>
      <vt:lpstr>How gh gases interact with IR (page 32)</vt:lpstr>
      <vt:lpstr>Carbon Dioxide Band Saturation</vt:lpstr>
      <vt:lpstr>Band Saturation - Figure 4.5</vt:lpstr>
      <vt:lpstr>That’s what figure 4.6 is showing</vt:lpstr>
      <vt:lpstr>Assignment #2</vt:lpstr>
      <vt:lpstr>Methane &amp; CO2</vt:lpstr>
      <vt:lpstr>What determines the Earth’s surface temperature?</vt:lpstr>
      <vt:lpstr>What determines the Earth’s surface temperature?</vt:lpstr>
      <vt:lpstr>Infrared Radiation absorbed by Water and CO2</vt:lpstr>
      <vt:lpstr>What determines the Earth’s surface temperature?</vt:lpstr>
    </vt:vector>
  </TitlesOfParts>
  <Company>university of washington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gerard roe</dc:creator>
  <cp:lastModifiedBy>prashant.chauhan</cp:lastModifiedBy>
  <cp:revision>62</cp:revision>
  <cp:lastPrinted>2010-10-04T16:12:13Z</cp:lastPrinted>
  <dcterms:created xsi:type="dcterms:W3CDTF">2010-10-05T16:55:42Z</dcterms:created>
  <dcterms:modified xsi:type="dcterms:W3CDTF">2018-08-27T05:42:12Z</dcterms:modified>
</cp:coreProperties>
</file>